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8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0" r:id="rId2"/>
    <p:sldMasterId id="2147483686" r:id="rId3"/>
    <p:sldMasterId id="2147483692" r:id="rId4"/>
    <p:sldMasterId id="2147483698" r:id="rId5"/>
    <p:sldMasterId id="2147483704" r:id="rId6"/>
    <p:sldMasterId id="2147483710" r:id="rId7"/>
    <p:sldMasterId id="2147483716" r:id="rId8"/>
    <p:sldMasterId id="2147483747" r:id="rId9"/>
  </p:sldMasterIdLst>
  <p:notesMasterIdLst>
    <p:notesMasterId r:id="rId39"/>
  </p:notesMasterIdLst>
  <p:sldIdLst>
    <p:sldId id="256" r:id="rId10"/>
    <p:sldId id="257" r:id="rId11"/>
    <p:sldId id="627" r:id="rId12"/>
    <p:sldId id="4356" r:id="rId13"/>
    <p:sldId id="629" r:id="rId14"/>
    <p:sldId id="641" r:id="rId15"/>
    <p:sldId id="4363" r:id="rId16"/>
    <p:sldId id="4355" r:id="rId17"/>
    <p:sldId id="644" r:id="rId18"/>
    <p:sldId id="259" r:id="rId19"/>
    <p:sldId id="450" r:id="rId20"/>
    <p:sldId id="4349" r:id="rId21"/>
    <p:sldId id="4350" r:id="rId22"/>
    <p:sldId id="4347" r:id="rId23"/>
    <p:sldId id="681" r:id="rId24"/>
    <p:sldId id="4364" r:id="rId25"/>
    <p:sldId id="688" r:id="rId26"/>
    <p:sldId id="704" r:id="rId27"/>
    <p:sldId id="4359" r:id="rId28"/>
    <p:sldId id="4360" r:id="rId29"/>
    <p:sldId id="4361" r:id="rId30"/>
    <p:sldId id="264" r:id="rId31"/>
    <p:sldId id="693" r:id="rId32"/>
    <p:sldId id="267" r:id="rId33"/>
    <p:sldId id="699" r:id="rId34"/>
    <p:sldId id="705" r:id="rId35"/>
    <p:sldId id="700" r:id="rId36"/>
    <p:sldId id="415" r:id="rId37"/>
    <p:sldId id="444" r:id="rId38"/>
  </p:sldIdLst>
  <p:sldSz cx="9144000" cy="6858000" type="screen4x3"/>
  <p:notesSz cx="6799263" cy="99298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DEEBF7"/>
    <a:srgbClr val="D5E9C9"/>
    <a:srgbClr val="F4F9F1"/>
    <a:srgbClr val="FFFFFF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46" autoAdjust="0"/>
    <p:restoredTop sz="94660"/>
  </p:normalViewPr>
  <p:slideViewPr>
    <p:cSldViewPr snapToGrid="0">
      <p:cViewPr varScale="1">
        <p:scale>
          <a:sx n="54" d="100"/>
          <a:sy n="54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6CAF2-181A-41AA-BB17-7A90271DCC74}" type="datetimeFigureOut">
              <a:rPr kumimoji="1" lang="ja-JP" altLang="en-US" smtClean="0"/>
              <a:t>2025/8/19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C86E6-EE46-41E5-9699-E39FA8670D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875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A1A1A"/>
                </a:solidFill>
                <a:effectLst/>
                <a:latin typeface="游ゴシック" panose="020B0400000000000000" pitchFamily="50" charset="-128"/>
                <a:ea typeface="游ゴシック" panose="020B0400000000000000" pitchFamily="50" charset="-128"/>
              </a:rPr>
              <a:t>科学技術政策局（</a:t>
            </a:r>
            <a:r>
              <a:rPr lang="en-US" altLang="ja-JP" b="0" i="0" dirty="0">
                <a:solidFill>
                  <a:srgbClr val="1A1A1A"/>
                </a:solidFill>
                <a:effectLst/>
                <a:latin typeface="游ゴシック" panose="020B0400000000000000" pitchFamily="50" charset="-128"/>
                <a:ea typeface="游ゴシック" panose="020B0400000000000000" pitchFamily="50" charset="-128"/>
              </a:rPr>
              <a:t>OSTP</a:t>
            </a:r>
            <a:r>
              <a:rPr lang="ja-JP" altLang="en-US" b="0" i="0" dirty="0">
                <a:solidFill>
                  <a:srgbClr val="1A1A1A"/>
                </a:solidFill>
                <a:effectLst/>
                <a:latin typeface="游ゴシック" panose="020B0400000000000000" pitchFamily="50" charset="-128"/>
                <a:ea typeface="游ゴシック" panose="020B0400000000000000" pitchFamily="50" charset="-128"/>
              </a:rPr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C86E6-EE46-41E5-9699-E39FA8670DD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92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データ生成者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C86E6-EE46-41E5-9699-E39FA8670DD1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6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76B0E-EFAE-264D-8E1D-3565214F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BC35112-D099-D415-7C82-164C266CD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041287C-301D-F26D-2D5B-5E48DD95A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中核開発の両システムが（拠点機関の）データリポジトリを軸にして設計していることを強調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746DAB-5E75-B9DF-8B33-316BD5760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C86E6-EE46-41E5-9699-E39FA8670DD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730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84884-ADF5-3122-1641-568844FA2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E99C13A-A7C6-69BE-EDE6-F5E1F1D73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60EB737-9588-4367-2D4B-C5336BAFD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中核開発の両システムが（拠点機関の）データリポジトリを軸にして設計していることを強調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BF9AD46-EEF9-C81A-0904-F037297D1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C86E6-EE46-41E5-9699-E39FA8670DD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4069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C86E6-EE46-41E5-9699-E39FA8670DD1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13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5814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6981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81571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1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894794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50040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6381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1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65615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7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preserve="1">
  <p:cSld name="タイトル スライド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9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062407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preserve="1">
  <p:cSld name="タイトルとコンテン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5" name="タイトル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59999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42618021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86598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6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99587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 preserve="1">
  <p:cSld name="白紙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507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735652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60874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128079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11561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69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458464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2817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3170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74830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14287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9314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78262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66855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954833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55259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10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0428342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26519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1433013"/>
      </p:ext>
    </p:extLst>
  </p:cSld>
  <p:clrMapOvr>
    <a:masterClrMapping/>
  </p:clrMapOvr>
  <p:hf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849702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2291429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6923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00367848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245553117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15608419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46986069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6116435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>
  <p:cSld name="2_タイトル スライド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9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5651633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>
  <p:cSld name="3_タイトルとコンテン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5" name="タイトル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5517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1473" y="6197175"/>
            <a:ext cx="2220686" cy="64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167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15620147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6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9179014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244264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98249953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1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31838003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59999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9288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26914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520541976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13686850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68334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2020/1/11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1D297E8F-7A84-4DD5-9209-DE937918CEE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86756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59999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95034449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58660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94732820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1473" y="6197175"/>
            <a:ext cx="2220686" cy="64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880784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440934046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69729177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58956409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08378681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6128650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72057775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2020/1/11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5762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08502402"/>
      </p:ext>
    </p:extLst>
  </p:cSld>
  <p:clrMapOvr>
    <a:masterClrMapping/>
  </p:clrMapOvr>
  <p:hf hdr="0" ft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484169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2">
                  <a:lumMod val="75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9365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68514581"/>
      </p:ext>
    </p:extLst>
  </p:cSld>
  <p:clrMapOvr>
    <a:masterClrMapping/>
  </p:clrMapOvr>
  <p:hf hdr="0" ft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920508878"/>
      </p:ext>
    </p:extLst>
  </p:cSld>
  <p:clrMapOvr>
    <a:masterClrMapping/>
  </p:clrMapOvr>
  <p:hf hdr="0" ft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39001676"/>
      </p:ext>
    </p:extLst>
  </p:cSld>
  <p:clrMapOvr>
    <a:masterClrMapping/>
  </p:clrMapOvr>
  <p:hf hdr="0" ft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72081764"/>
      </p:ext>
    </p:extLst>
  </p:cSld>
  <p:clrMapOvr>
    <a:masterClrMapping/>
  </p:clrMapOvr>
  <p:hf hdr="0" ft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A97FD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60539995"/>
      </p:ext>
    </p:extLst>
  </p:cSld>
  <p:clrMapOvr>
    <a:masterClrMapping/>
  </p:clrMapOvr>
  <p:hf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>
  <p:cSld name="2_タイトル スライド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9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261524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>
  <p:cSld name="3_タイトルとコンテンツ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5" name="タイトル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5590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0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960631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52546121"/>
      </p:ext>
    </p:extLst>
  </p:cSld>
  <p:clrMapOvr>
    <a:masterClrMapping/>
  </p:clrMapOvr>
  <p:hf hdr="0" ft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6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33084256"/>
      </p:ext>
    </p:extLst>
  </p:cSld>
  <p:clrMapOvr>
    <a:masterClrMapping/>
  </p:clrMapOvr>
  <p:hf hdr="0" ft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05657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43302950"/>
      </p:ext>
    </p:extLst>
  </p:cSld>
  <p:clrMapOvr>
    <a:masterClrMapping/>
  </p:clrMapOvr>
  <p:hf hdr="0" ft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09054142"/>
      </p:ext>
    </p:extLst>
  </p:cSld>
  <p:clrMapOvr>
    <a:masterClrMapping/>
  </p:clrMapOvr>
  <p:hf hdr="0" ft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59999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53303"/>
      </p:ext>
    </p:extLst>
  </p:cSld>
  <p:clrMapOvr>
    <a:masterClrMapping/>
  </p:clrMapOvr>
  <p:hf hdr="0" ft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3370059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23957062"/>
      </p:ext>
    </p:extLst>
  </p:cSld>
  <p:clrMapOvr>
    <a:masterClrMapping/>
  </p:clrMapOvr>
  <p:hf hdr="0" ft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14809264"/>
      </p:ext>
    </p:extLst>
  </p:cSld>
  <p:clrMapOvr>
    <a:masterClrMapping/>
  </p:clrMapOvr>
  <p:hf hdr="0" ft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61135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28517A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59999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785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59999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30242340"/>
      </p:ext>
    </p:extLst>
  </p:cSld>
  <p:clrMapOvr>
    <a:masterClrMapping/>
  </p:clrMapOvr>
  <p:hf hdr="0" ft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812760"/>
      </p:ext>
    </p:extLst>
  </p:cSld>
  <p:clrMapOvr>
    <a:masterClrMapping/>
  </p:clrMapOvr>
  <p:hf hdr="0" ftr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34530971"/>
      </p:ext>
    </p:extLst>
  </p:cSld>
  <p:clrMapOvr>
    <a:masterClrMapping/>
  </p:clrMapOvr>
  <p:hf hdr="0" ft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rgbClr val="3A358C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1473" y="6197175"/>
            <a:ext cx="2220686" cy="64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9388595"/>
      </p:ext>
    </p:extLst>
  </p:cSld>
  <p:clrMapOvr>
    <a:masterClrMapping/>
  </p:clrMapOvr>
  <p:hf hdr="0" ft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345600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12000" y="360000"/>
            <a:ext cx="7920000" cy="2916000"/>
          </a:xfrm>
          <a:prstGeom prst="rect">
            <a:avLst/>
          </a:prstGeom>
        </p:spPr>
        <p:txBody>
          <a:bodyPr anchor="b"/>
          <a:lstStyle>
            <a:lvl1pPr algn="ctr">
              <a:defRPr sz="45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12000" y="3852000"/>
            <a:ext cx="7920000" cy="2736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ext Box 444"/>
          <p:cNvSpPr txBox="1">
            <a:spLocks noChangeArrowheads="1"/>
          </p:cNvSpPr>
          <p:nvPr/>
        </p:nvSpPr>
        <p:spPr bwMode="auto">
          <a:xfrm>
            <a:off x="3305467" y="6636178"/>
            <a:ext cx="2533066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923" dirty="0">
                <a:solidFill>
                  <a:srgbClr val="5F5F5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© 2021 National Institute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1626157911"/>
      </p:ext>
    </p:extLst>
  </p:cSld>
  <p:clrMapOvr>
    <a:masterClrMapping/>
  </p:clrMapOvr>
  <p:hf hdr="0" ft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612000" y="1116000"/>
            <a:ext cx="7920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67537728"/>
      </p:ext>
    </p:extLst>
  </p:cSld>
  <p:clrMapOvr>
    <a:masterClrMapping/>
  </p:clrMapOvr>
  <p:hf hdr="0" ft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12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1260000"/>
            <a:ext cx="3886200" cy="532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34779570"/>
      </p:ext>
    </p:extLst>
  </p:cSld>
  <p:clrMapOvr>
    <a:masterClrMapping/>
  </p:clrMapOvr>
  <p:hf hdr="0" ft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09"/>
          <p:cNvSpPr>
            <a:spLocks noChangeArrowheads="1"/>
          </p:cNvSpPr>
          <p:nvPr/>
        </p:nvSpPr>
        <p:spPr bwMode="auto">
          <a:xfrm>
            <a:off x="0" y="0"/>
            <a:ext cx="9144000" cy="54000"/>
          </a:xfrm>
          <a:prstGeom prst="rect">
            <a:avLst/>
          </a:prstGeom>
          <a:gradFill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HGPｺﾞｼｯｸE" panose="020B0900000000000000" pitchFamily="50" charset="-128"/>
                <a:ea typeface="ＭＳ Ｐゴシック" panose="020B0600070205080204" pitchFamily="50" charset="-128"/>
              </a:defRPr>
            </a:lvl9pPr>
          </a:lstStyle>
          <a:p>
            <a:endParaRPr lang="ja-JP" altLang="en-US" sz="1292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6"/>
          <p:cNvSpPr>
            <a:spLocks noGrp="1"/>
          </p:cNvSpPr>
          <p:nvPr>
            <p:ph type="title"/>
          </p:nvPr>
        </p:nvSpPr>
        <p:spPr>
          <a:xfrm>
            <a:off x="72000" y="180000"/>
            <a:ext cx="8424000" cy="720000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765646342"/>
      </p:ext>
    </p:extLst>
  </p:cSld>
  <p:clrMapOvr>
    <a:masterClrMapping/>
  </p:clrMapOvr>
  <p:hf hdr="0" ftr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4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image" Target="../media/image8.pn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theme" Target="../theme/theme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image" Target="../media/image8.png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theme" Target="../theme/theme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08002"/>
            <a:ext cx="604552" cy="397097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000" y="6587999"/>
            <a:ext cx="54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6" name="Shape 14">
            <a:extLst>
              <a:ext uri="{FF2B5EF4-FFF2-40B4-BE49-F238E27FC236}">
                <a16:creationId xmlns:a16="http://schemas.microsoft.com/office/drawing/2014/main" id="{CDA096C9-CD6A-47DB-8DD3-17DC0F9F6D51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697" y="66954"/>
            <a:ext cx="915398" cy="4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93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rgbClr val="3A358C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1" y="108002"/>
            <a:ext cx="980949" cy="756495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000" y="6587999"/>
            <a:ext cx="54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3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kumimoji="1" sz="3600" b="1" baseline="0">
          <a:solidFill>
            <a:schemeClr val="accent1">
              <a:lumMod val="50000"/>
            </a:schemeClr>
          </a:solidFill>
          <a:effectLst/>
          <a:latin typeface="+mj-lt"/>
          <a:ea typeface="+mj-ea"/>
          <a:cs typeface="メイリオ" panose="020B0604030504040204" pitchFamily="50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5pPr>
      <a:lvl6pPr marL="422039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6pPr>
      <a:lvl7pPr marL="844078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7pPr>
      <a:lvl8pPr marL="1266117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8pPr>
      <a:lvl9pPr marL="1688155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9pPr>
    </p:titleStyle>
    <p:bodyStyle>
      <a:lvl1pPr marL="268288" indent="-26828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8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1pPr>
      <a:lvl2pPr marL="623888" indent="-26828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4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2pPr>
      <a:lvl3pPr marL="989013" indent="-26987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0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3pPr>
      <a:lvl4pPr marL="1260000" indent="-1800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16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4pPr>
      <a:lvl5pPr marL="1620000" indent="-1800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16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5pPr>
      <a:lvl6pPr marL="2321213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6pPr>
      <a:lvl7pPr marL="2743253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7pPr>
      <a:lvl8pPr marL="3165291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8pPr>
      <a:lvl9pPr marL="3587330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Z:\Windows\UPKI\Shibboleth\ロゴ\GakuNin_logo_tate-smal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36000" y="2"/>
            <a:ext cx="952500" cy="904875"/>
          </a:xfrm>
          <a:prstGeom prst="rect">
            <a:avLst/>
          </a:prstGeom>
          <a:noFill/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000" y="6587999"/>
            <a:ext cx="54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9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kumimoji="1" sz="3600" b="1" baseline="0">
          <a:solidFill>
            <a:srgbClr val="C00000"/>
          </a:solidFill>
          <a:effectLst/>
          <a:latin typeface="+mj-lt"/>
          <a:ea typeface="+mj-ea"/>
          <a:cs typeface="メイリオ" panose="020B0604030504040204" pitchFamily="50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  <a:cs typeface="HGPｺﾞｼｯｸE" charset="0"/>
        </a:defRPr>
      </a:lvl5pPr>
      <a:lvl6pPr marL="422039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6pPr>
      <a:lvl7pPr marL="844078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7pPr>
      <a:lvl8pPr marL="1266117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8pPr>
      <a:lvl9pPr marL="1688155" algn="ctr" rtl="0" eaLnBrk="1" fontAlgn="base" hangingPunct="1">
        <a:spcBef>
          <a:spcPct val="0"/>
        </a:spcBef>
        <a:spcAft>
          <a:spcPct val="0"/>
        </a:spcAft>
        <a:defRPr kumimoji="1" sz="2585">
          <a:solidFill>
            <a:schemeClr val="tx1"/>
          </a:solidFill>
          <a:latin typeface="HGPｺﾞｼｯｸE" pitchFamily="50" charset="-128"/>
          <a:ea typeface="HGPｺﾞｼｯｸE" pitchFamily="50" charset="-128"/>
        </a:defRPr>
      </a:lvl9pPr>
    </p:titleStyle>
    <p:bodyStyle>
      <a:lvl1pPr marL="268288" indent="-26828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8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1pPr>
      <a:lvl2pPr marL="623888" indent="-26828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4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2pPr>
      <a:lvl3pPr marL="989013" indent="-26987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20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3pPr>
      <a:lvl4pPr marL="1260000" indent="-1800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16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4pPr>
      <a:lvl5pPr marL="1620000" indent="-1800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Font typeface="メイリオ" panose="020B0604030504040204" pitchFamily="50" charset="-128"/>
        <a:buChar char="•"/>
        <a:defRPr kumimoji="1" sz="1600" baseline="0">
          <a:solidFill>
            <a:schemeClr val="tx1"/>
          </a:solidFill>
          <a:latin typeface="+mn-lt"/>
          <a:ea typeface="+mn-ea"/>
          <a:cs typeface="メイリオ" panose="020B0604030504040204" pitchFamily="50" charset="-128"/>
        </a:defRPr>
      </a:lvl5pPr>
      <a:lvl6pPr marL="2321213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6pPr>
      <a:lvl7pPr marL="2743253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7pPr>
      <a:lvl8pPr marL="3165291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8pPr>
      <a:lvl9pPr marL="3587330" indent="-211020" algn="l" rtl="0" eaLnBrk="1" fontAlgn="base" hangingPunct="1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>
            <a:picLocks noChangeAspect="1"/>
          </p:cNvPicPr>
          <p:nvPr/>
        </p:nvPicPr>
        <p:blipFill rotWithShape="1">
          <a:blip r:embed="rId7">
            <a:alphaModFix/>
          </a:blip>
          <a:srcRect t="27659" b="24363"/>
          <a:stretch/>
        </p:blipFill>
        <p:spPr>
          <a:xfrm>
            <a:off x="7956001" y="72000"/>
            <a:ext cx="1123346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000" y="6587999"/>
            <a:ext cx="54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0577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3600" b="1" i="0" u="none" strike="noStrike" cap="none" baseline="0">
          <a:solidFill>
            <a:schemeClr val="accent1">
              <a:lumMod val="75000"/>
            </a:schemeClr>
          </a:solidFill>
          <a:latin typeface="+mj-lt"/>
          <a:ea typeface="+mj-ea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68288" marR="0" lvl="0" indent="-26828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メイリオ" panose="020B0604030504040204" pitchFamily="50" charset="-128"/>
        <a:buChar char="•"/>
        <a:defRPr kumimoji="1" sz="2800" b="0" i="0" u="none" strike="noStrike" cap="none" baseline="0">
          <a:solidFill>
            <a:srgbClr val="000000"/>
          </a:solidFill>
          <a:latin typeface="+mn-lt"/>
          <a:ea typeface="+mn-ea"/>
          <a:cs typeface="Arial"/>
          <a:sym typeface="Arial"/>
        </a:defRPr>
      </a:lvl1pPr>
      <a:lvl2pPr marL="623888" marR="0" lvl="1" indent="-26828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メイリオ" panose="020B0604030504040204" pitchFamily="50" charset="-128"/>
        <a:buChar char="•"/>
        <a:defRPr kumimoji="1" sz="2400" b="0" i="0" u="none" strike="noStrike" cap="none" baseline="0">
          <a:solidFill>
            <a:srgbClr val="000000"/>
          </a:solidFill>
          <a:latin typeface="+mn-lt"/>
          <a:ea typeface="+mn-ea"/>
          <a:cs typeface="Arial"/>
          <a:sym typeface="Arial"/>
        </a:defRPr>
      </a:lvl2pPr>
      <a:lvl3pPr marL="989013" marR="0" lvl="2" indent="-26987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メイリオ" panose="020B0604030504040204" pitchFamily="50" charset="-128"/>
        <a:buChar char="•"/>
        <a:defRPr kumimoji="1" sz="2000" b="0" i="0" u="none" strike="noStrike" cap="none" baseline="0">
          <a:solidFill>
            <a:srgbClr val="000000"/>
          </a:solidFill>
          <a:latin typeface="+mn-lt"/>
          <a:ea typeface="+mn-ea"/>
          <a:cs typeface="Arial"/>
          <a:sym typeface="Arial"/>
        </a:defRPr>
      </a:lvl3pPr>
      <a:lvl4pPr marL="1260000" marR="0" lvl="3" indent="-18000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メイリオ" panose="020B0604030504040204" pitchFamily="50" charset="-128"/>
        <a:buChar char="•"/>
        <a:defRPr kumimoji="1" sz="1600" b="0" i="0" u="none" strike="noStrike" cap="none" baseline="0">
          <a:solidFill>
            <a:srgbClr val="000000"/>
          </a:solidFill>
          <a:latin typeface="+mn-lt"/>
          <a:ea typeface="+mn-ea"/>
          <a:cs typeface="Arial"/>
          <a:sym typeface="Arial"/>
        </a:defRPr>
      </a:lvl4pPr>
      <a:lvl5pPr marL="1620000" marR="0" lvl="4" indent="-18000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メイリオ" panose="020B0604030504040204" pitchFamily="50" charset="-128"/>
        <a:buChar char="•"/>
        <a:defRPr kumimoji="1" sz="1600" b="0" i="0" u="none" strike="noStrike" cap="none" baseline="0">
          <a:solidFill>
            <a:srgbClr val="000000"/>
          </a:solidFill>
          <a:latin typeface="+mn-lt"/>
          <a:ea typeface="+mn-ea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kumimoji="1"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000" y="6587999"/>
            <a:ext cx="54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36000"/>
            <a:ext cx="1620000" cy="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87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352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987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000" y="6587999"/>
            <a:ext cx="54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000" y="72000"/>
            <a:ext cx="1584000" cy="4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7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352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987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00" y="108000"/>
            <a:ext cx="1440000" cy="3296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000" y="6587999"/>
            <a:ext cx="54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2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rgbClr val="555353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352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987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00" y="108000"/>
            <a:ext cx="1440000" cy="3296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000" y="6587999"/>
            <a:ext cx="54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97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rgbClr val="555353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352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987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00" y="108000"/>
            <a:ext cx="1440000" cy="3296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7920000" cy="71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12000" y="1260000"/>
            <a:ext cx="792000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000" y="6587999"/>
            <a:ext cx="540000" cy="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1D297E8F-7A84-4DD5-9209-DE937918CE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kumimoji="1" sz="3600" b="1" kern="1200" baseline="0">
          <a:solidFill>
            <a:srgbClr val="555353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26352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9013" indent="-269875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685800" rtl="0" eaLnBrk="1" latinLnBrk="0" hangingPunct="1">
        <a:lnSpc>
          <a:spcPct val="100000"/>
        </a:lnSpc>
        <a:spcBef>
          <a:spcPts val="0"/>
        </a:spcBef>
        <a:buFont typeface="メイリオ" panose="020B0604030504040204" pitchFamily="50" charset="-128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12000" y="1287378"/>
            <a:ext cx="7920000" cy="1988621"/>
          </a:xfrm>
        </p:spPr>
        <p:txBody>
          <a:bodyPr anchor="ctr">
            <a:normAutofit/>
          </a:bodyPr>
          <a:lstStyle/>
          <a:p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Trends in Open Science in the Humanities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ja-JP" sz="2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August 21, 2025</a:t>
            </a:r>
            <a:r>
              <a:rPr lang="ja-JP" altLang="en-US" sz="2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endParaRPr lang="en-US" altLang="ja-JP" sz="2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Research Center for Open Science and Data Platform (RCOS), National Institute of Informatics</a:t>
            </a:r>
          </a:p>
          <a:p>
            <a:endParaRPr lang="en-US" altLang="zh-TW" sz="2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zh-TW" sz="2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Makoto ASAOKA</a:t>
            </a:r>
            <a:endParaRPr lang="en-US" altLang="ja-JP" sz="2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94CB46-8B51-890C-89BE-0A94B04E3B0E}"/>
              </a:ext>
            </a:extLst>
          </p:cNvPr>
          <p:cNvSpPr txBox="1"/>
          <p:nvPr/>
        </p:nvSpPr>
        <p:spPr>
          <a:xfrm>
            <a:off x="0" y="130628"/>
            <a:ext cx="5338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IFoHS</a:t>
            </a:r>
            <a:r>
              <a:rPr lang="en-US" altLang="ja-JP" sz="2000" dirty="0"/>
              <a:t> Open Humanities” Summer Forum</a:t>
            </a:r>
            <a:endParaRPr kumimoji="1" lang="ja-JP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C6A53D-F074-3F0E-3337-3A075680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49" y="6140752"/>
            <a:ext cx="1801636" cy="63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60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ja-JP" altLang="en-US" dirty="0"/>
              <a:t>日本の現状</a:t>
            </a:r>
          </a:p>
          <a:p>
            <a:pPr lvl="1"/>
            <a:r>
              <a:rPr lang="ja-JP" altLang="en-US" dirty="0"/>
              <a:t>研究機関を通じて研究データの共有が行われているが、標準化や他機関との相互運用が遅れている　</a:t>
            </a:r>
            <a:endParaRPr lang="en-US" altLang="ja-JP" dirty="0"/>
          </a:p>
          <a:p>
            <a:pPr lvl="2"/>
            <a:r>
              <a:rPr lang="ja-JP" altLang="en-US" dirty="0"/>
              <a:t>情報発信の遅れ、海外研究者との共同研究機会の喪失</a:t>
            </a:r>
            <a:endParaRPr lang="en-US" altLang="ja-JP" dirty="0"/>
          </a:p>
          <a:p>
            <a:pPr lvl="2"/>
            <a:r>
              <a:rPr lang="ja-JP" altLang="en-US" dirty="0"/>
              <a:t>データの再利用環境整備の遅れ</a:t>
            </a:r>
          </a:p>
          <a:p>
            <a:pPr marL="514350" lvl="2" indent="0">
              <a:buNone/>
            </a:pPr>
            <a:r>
              <a:rPr lang="ja-JP" altLang="en-US" dirty="0"/>
              <a:t>　→人社系データインフラの遅れに対する危機感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D8A7EA-FFF9-4F05-A2F5-0D01D6F70558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日本の人文学社会科学データインフラ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60C2BA7-69AA-452E-A989-1E34B541B9C5}"/>
              </a:ext>
            </a:extLst>
          </p:cNvPr>
          <p:cNvSpPr/>
          <p:nvPr/>
        </p:nvSpPr>
        <p:spPr>
          <a:xfrm>
            <a:off x="420129" y="1672046"/>
            <a:ext cx="8303741" cy="1970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endParaRPr kumimoji="1" lang="ja-JP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3884" y="4305092"/>
            <a:ext cx="8096232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ja-JP" altLang="en-US" sz="2200" b="1" dirty="0">
                <a:latin typeface="+mn-ea"/>
              </a:rPr>
              <a:t>人文学・社会科学データインフラストラクチャー構築推進事業</a:t>
            </a:r>
            <a:endParaRPr lang="en-US" altLang="ja-JP" sz="2200" b="1" dirty="0">
              <a:latin typeface="+mn-ea"/>
            </a:endParaRPr>
          </a:p>
          <a:p>
            <a:pPr marL="342900" indent="-3600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+mn-ea"/>
              </a:rPr>
              <a:t>日本学術振興会による事業</a:t>
            </a:r>
            <a:endParaRPr lang="en-US" altLang="ja-JP" sz="2000" dirty="0">
              <a:latin typeface="+mn-ea"/>
            </a:endParaRPr>
          </a:p>
          <a:p>
            <a:pPr marL="342900" indent="-3600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+mn-ea"/>
              </a:rPr>
              <a:t>2018</a:t>
            </a:r>
            <a:r>
              <a:rPr lang="ja-JP" altLang="en-US" sz="2000" dirty="0">
                <a:latin typeface="+mn-ea"/>
              </a:rPr>
              <a:t>年度から</a:t>
            </a:r>
            <a:r>
              <a:rPr lang="en-US" altLang="ja-JP" sz="2000" dirty="0">
                <a:latin typeface="+mn-ea"/>
              </a:rPr>
              <a:t>2022</a:t>
            </a:r>
            <a:r>
              <a:rPr lang="ja-JP" altLang="en-US" sz="2000" dirty="0">
                <a:latin typeface="+mn-ea"/>
              </a:rPr>
              <a:t>年度の</a:t>
            </a:r>
            <a:r>
              <a:rPr lang="en-US" altLang="ja-JP" sz="2000" dirty="0">
                <a:latin typeface="+mn-ea"/>
              </a:rPr>
              <a:t>5</a:t>
            </a:r>
            <a:r>
              <a:rPr lang="ja-JP" altLang="en-US" sz="2000" dirty="0">
                <a:latin typeface="+mn-ea"/>
              </a:rPr>
              <a:t>年間で</a:t>
            </a:r>
            <a:endParaRPr lang="en-US" altLang="ja-JP" sz="2000" dirty="0">
              <a:latin typeface="+mn-ea"/>
            </a:endParaRPr>
          </a:p>
          <a:p>
            <a:pPr marL="800100" lvl="1" indent="-3600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ja-JP" altLang="en-US" dirty="0">
                <a:latin typeface="+mn-ea"/>
              </a:rPr>
              <a:t>研究機関に研究データの整備、分野リポジトリ強化を委託</a:t>
            </a:r>
            <a:endParaRPr lang="en-US" altLang="ja-JP" dirty="0">
              <a:latin typeface="+mn-ea"/>
            </a:endParaRPr>
          </a:p>
          <a:p>
            <a:pPr marL="800100" lvl="1" indent="-3600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ja-JP" altLang="en-US" dirty="0">
                <a:latin typeface="+mn-ea"/>
              </a:rPr>
              <a:t>研究データ再利用促進のためのインフラ整備</a:t>
            </a:r>
            <a:endParaRPr lang="en-US" altLang="ja-JP" dirty="0">
              <a:latin typeface="+mn-ea"/>
            </a:endParaRPr>
          </a:p>
          <a:p>
            <a:pPr marL="342900" indent="-3600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ja-JP" dirty="0">
                <a:latin typeface="+mn-ea"/>
              </a:rPr>
              <a:t>2023</a:t>
            </a:r>
            <a:r>
              <a:rPr lang="ja-JP" altLang="en-US" dirty="0">
                <a:latin typeface="+mn-ea"/>
              </a:rPr>
              <a:t>年</a:t>
            </a:r>
            <a:r>
              <a:rPr lang="en-US" altLang="ja-JP" dirty="0">
                <a:latin typeface="+mn-ea"/>
              </a:rPr>
              <a:t>10</a:t>
            </a:r>
            <a:r>
              <a:rPr lang="ja-JP" altLang="en-US" dirty="0">
                <a:latin typeface="+mn-ea"/>
              </a:rPr>
              <a:t>月から</a:t>
            </a:r>
            <a:endParaRPr lang="en-US" altLang="ja-JP" dirty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ja-JP" altLang="en-US" dirty="0">
                <a:latin typeface="+mn-ea"/>
              </a:rPr>
              <a:t>　　　人文学・社会科学データインフラストラクチャー強化事業　開始</a:t>
            </a:r>
            <a:endParaRPr lang="en-US" altLang="ja-JP" dirty="0">
              <a:latin typeface="+mn-ea"/>
            </a:endParaRPr>
          </a:p>
        </p:txBody>
      </p:sp>
      <p:sp>
        <p:nvSpPr>
          <p:cNvPr id="7" name="下矢印 6"/>
          <p:cNvSpPr/>
          <p:nvPr/>
        </p:nvSpPr>
        <p:spPr>
          <a:xfrm>
            <a:off x="4145279" y="3834394"/>
            <a:ext cx="907727" cy="3969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590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796735-9A85-4306-8479-95EDAEE603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11</a:t>
            </a:fld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人文社会科学研究者にとって必要なインフラ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9F451-1C80-4D57-AF1D-E61FA0E162F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407808" y="1750423"/>
            <a:ext cx="8039489" cy="1059577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407808" y="3070555"/>
            <a:ext cx="8039489" cy="1170220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407807" y="4525850"/>
            <a:ext cx="8039489" cy="1901076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60598" y="1653832"/>
            <a:ext cx="7265048" cy="381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60597" y="2858096"/>
            <a:ext cx="7747379" cy="381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60597" y="4335011"/>
            <a:ext cx="7599333" cy="381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0"/>
          </p:nvPr>
        </p:nvSpPr>
        <p:spPr>
          <a:xfrm>
            <a:off x="680085" y="1394999"/>
            <a:ext cx="7920000" cy="532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ja-JP" altLang="en-US" b="1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① 人文社会科学のためのデータ検索環境</a:t>
            </a:r>
            <a:endParaRPr kumimoji="1" lang="en-US" altLang="ja-JP" b="1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20000"/>
              </a:lnSpc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複数の機関が公開するデータの最新情報を検索できる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20000"/>
              </a:lnSpc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人文社会科学データの独特の内容で検索できる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ja-JP" altLang="en-US" b="1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② 研究で用いた分析プログラムを実行できる環境</a:t>
            </a:r>
            <a:endParaRPr lang="en-US" altLang="ja-JP" b="1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20000"/>
              </a:lnSpc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先行研究の分析手法を再現できる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20000"/>
              </a:lnSpc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公開した分析プログラムが更新され、蓄積できる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ja-JP" altLang="en-US" b="1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③ 人文学社会科学分野の</a:t>
            </a:r>
            <a:r>
              <a:rPr kumimoji="1" lang="ja-JP" altLang="en-US" b="1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データを公開できる環境</a:t>
            </a:r>
            <a:endParaRPr kumimoji="1" lang="en-US" altLang="ja-JP" b="1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20000"/>
              </a:lnSpc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①②と連携し、データの利活用が可能な環境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20000"/>
              </a:lnSpc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研究データを共有・公開する方法がわかる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20000"/>
              </a:lnSpc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オープンに提供するだけでなく、アクセス制限に対応できる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500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5E08E-E49E-BBAB-393E-51DBD3A0E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612DABC1-50FA-904A-6442-11181EADDB9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06085C-B884-4404-809C-90DF3AEE7C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D8A7EA-FFF9-4F05-A2F5-0D01D6F70558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1BCF3EF-3D11-8656-1F4E-C3606FC0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データインフラ事業の成果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335D9F0-4A86-FE56-6B76-E08155AEBB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72"/>
          <a:stretch/>
        </p:blipFill>
        <p:spPr>
          <a:xfrm>
            <a:off x="2024117" y="2039578"/>
            <a:ext cx="3686589" cy="1787103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D8B14D3-B079-729D-E480-F059923B7D56}"/>
              </a:ext>
            </a:extLst>
          </p:cNvPr>
          <p:cNvSpPr/>
          <p:nvPr/>
        </p:nvSpPr>
        <p:spPr>
          <a:xfrm>
            <a:off x="1940931" y="1461608"/>
            <a:ext cx="3847877" cy="247340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JDCat</a:t>
            </a:r>
            <a:endParaRPr kumimoji="1" lang="ja-JP" altLang="en-US" sz="1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正方形/長方形 3">
            <a:extLst>
              <a:ext uri="{FF2B5EF4-FFF2-40B4-BE49-F238E27FC236}">
                <a16:creationId xmlns:a16="http://schemas.microsoft.com/office/drawing/2014/main" id="{71F2F4DD-CAE0-7514-DAA9-F04F3305690B}"/>
              </a:ext>
            </a:extLst>
          </p:cNvPr>
          <p:cNvSpPr/>
          <p:nvPr/>
        </p:nvSpPr>
        <p:spPr>
          <a:xfrm>
            <a:off x="6718630" y="4591339"/>
            <a:ext cx="2012516" cy="2018109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1400" b="1" dirty="0"/>
              <a:t>オンライン</a:t>
            </a:r>
            <a:endParaRPr kumimoji="1" lang="en-US" altLang="ja-JP" sz="1400" b="1" dirty="0"/>
          </a:p>
          <a:p>
            <a:pPr algn="ctr"/>
            <a:r>
              <a:rPr kumimoji="1" lang="ja-JP" altLang="en-US" sz="1400" b="1" dirty="0"/>
              <a:t>分析システム</a:t>
            </a: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F077197A-FA81-0BAC-2096-747342D7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70" y="4724884"/>
            <a:ext cx="1157525" cy="479010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FCD6B363-AA92-6189-5607-FCE8AAD242EA}"/>
              </a:ext>
            </a:extLst>
          </p:cNvPr>
          <p:cNvSpPr txBox="1"/>
          <p:nvPr/>
        </p:nvSpPr>
        <p:spPr>
          <a:xfrm>
            <a:off x="5735832" y="593583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データ連携</a:t>
            </a:r>
            <a:endParaRPr kumimoji="1" lang="ja-JP" altLang="en-US" sz="1400" b="1" dirty="0">
              <a:solidFill>
                <a:schemeClr val="accent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2" name="角丸四角形 81">
            <a:extLst>
              <a:ext uri="{FF2B5EF4-FFF2-40B4-BE49-F238E27FC236}">
                <a16:creationId xmlns:a16="http://schemas.microsoft.com/office/drawing/2014/main" id="{254DA0BB-BB50-0DFC-7F1D-8C08811E1A2D}"/>
              </a:ext>
            </a:extLst>
          </p:cNvPr>
          <p:cNvSpPr/>
          <p:nvPr/>
        </p:nvSpPr>
        <p:spPr>
          <a:xfrm>
            <a:off x="2088290" y="3574534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chemeClr val="tx1"/>
                </a:solidFill>
              </a:rPr>
              <a:t>メタデータ</a:t>
            </a:r>
          </a:p>
        </p:txBody>
      </p:sp>
      <p:sp>
        <p:nvSpPr>
          <p:cNvPr id="83" name="角丸四角形 82">
            <a:extLst>
              <a:ext uri="{FF2B5EF4-FFF2-40B4-BE49-F238E27FC236}">
                <a16:creationId xmlns:a16="http://schemas.microsoft.com/office/drawing/2014/main" id="{41B15BCB-CD09-FDAA-C828-E02278D308A9}"/>
              </a:ext>
            </a:extLst>
          </p:cNvPr>
          <p:cNvSpPr/>
          <p:nvPr/>
        </p:nvSpPr>
        <p:spPr>
          <a:xfrm>
            <a:off x="3401916" y="3581433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chemeClr val="tx1"/>
                </a:solidFill>
              </a:rPr>
              <a:t>メタデータ</a:t>
            </a:r>
          </a:p>
        </p:txBody>
      </p:sp>
      <p:sp>
        <p:nvSpPr>
          <p:cNvPr id="84" name="角丸四角形 83">
            <a:extLst>
              <a:ext uri="{FF2B5EF4-FFF2-40B4-BE49-F238E27FC236}">
                <a16:creationId xmlns:a16="http://schemas.microsoft.com/office/drawing/2014/main" id="{33E09E72-E128-A470-8B05-CD33F5388888}"/>
              </a:ext>
            </a:extLst>
          </p:cNvPr>
          <p:cNvSpPr/>
          <p:nvPr/>
        </p:nvSpPr>
        <p:spPr>
          <a:xfrm>
            <a:off x="4675740" y="3581433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chemeClr val="tx1"/>
                </a:solidFill>
              </a:rPr>
              <a:t>メタデータ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A996D9E-765F-62F4-4F80-1BFF9B64FD18}"/>
              </a:ext>
            </a:extLst>
          </p:cNvPr>
          <p:cNvGrpSpPr/>
          <p:nvPr/>
        </p:nvGrpSpPr>
        <p:grpSpPr>
          <a:xfrm>
            <a:off x="1925235" y="4605113"/>
            <a:ext cx="3853364" cy="2018109"/>
            <a:chOff x="632858" y="4635818"/>
            <a:chExt cx="3853364" cy="2018109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C1F20EF3-9902-80F3-D76A-DE9A4D3B6455}"/>
                </a:ext>
              </a:extLst>
            </p:cNvPr>
            <p:cNvSpPr/>
            <p:nvPr/>
          </p:nvSpPr>
          <p:spPr>
            <a:xfrm>
              <a:off x="632858" y="4635818"/>
              <a:ext cx="3853364" cy="2018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ja-JP" altLang="en-US" sz="1600" b="1" dirty="0">
                  <a:solidFill>
                    <a:schemeClr val="tx1"/>
                  </a:solidFill>
                </a:rPr>
                <a:t>分野データリポジトリ</a:t>
              </a:r>
            </a:p>
          </p:txBody>
        </p:sp>
        <p:sp>
          <p:nvSpPr>
            <p:cNvPr id="49" name="楕円 48">
              <a:extLst>
                <a:ext uri="{FF2B5EF4-FFF2-40B4-BE49-F238E27FC236}">
                  <a16:creationId xmlns:a16="http://schemas.microsoft.com/office/drawing/2014/main" id="{24D06210-9D1E-B5F6-AB1C-0DA93FD380B4}"/>
                </a:ext>
              </a:extLst>
            </p:cNvPr>
            <p:cNvSpPr/>
            <p:nvPr/>
          </p:nvSpPr>
          <p:spPr>
            <a:xfrm>
              <a:off x="3925490" y="5613110"/>
              <a:ext cx="108000" cy="10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楕円 50">
              <a:extLst>
                <a:ext uri="{FF2B5EF4-FFF2-40B4-BE49-F238E27FC236}">
                  <a16:creationId xmlns:a16="http://schemas.microsoft.com/office/drawing/2014/main" id="{674D427F-A124-9AB0-5348-EB396A78A8F6}"/>
                </a:ext>
              </a:extLst>
            </p:cNvPr>
            <p:cNvSpPr/>
            <p:nvPr/>
          </p:nvSpPr>
          <p:spPr>
            <a:xfrm>
              <a:off x="4099002" y="5613110"/>
              <a:ext cx="108000" cy="10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Can 2">
              <a:extLst>
                <a:ext uri="{FF2B5EF4-FFF2-40B4-BE49-F238E27FC236}">
                  <a16:creationId xmlns:a16="http://schemas.microsoft.com/office/drawing/2014/main" id="{1ADE5E4A-6BA0-F9C3-83BD-6864385A6C37}"/>
                </a:ext>
              </a:extLst>
            </p:cNvPr>
            <p:cNvSpPr/>
            <p:nvPr/>
          </p:nvSpPr>
          <p:spPr>
            <a:xfrm>
              <a:off x="727572" y="4779228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1" name="Can 2">
              <a:extLst>
                <a:ext uri="{FF2B5EF4-FFF2-40B4-BE49-F238E27FC236}">
                  <a16:creationId xmlns:a16="http://schemas.microsoft.com/office/drawing/2014/main" id="{D8D10150-5BE3-4156-778D-AADE23DBDE3A}"/>
                </a:ext>
              </a:extLst>
            </p:cNvPr>
            <p:cNvSpPr/>
            <p:nvPr/>
          </p:nvSpPr>
          <p:spPr>
            <a:xfrm>
              <a:off x="2063973" y="4806809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2" name="Can 2">
              <a:extLst>
                <a:ext uri="{FF2B5EF4-FFF2-40B4-BE49-F238E27FC236}">
                  <a16:creationId xmlns:a16="http://schemas.microsoft.com/office/drawing/2014/main" id="{A0D51EB2-E13A-B1D2-413D-F085D67C0BBF}"/>
                </a:ext>
              </a:extLst>
            </p:cNvPr>
            <p:cNvSpPr/>
            <p:nvPr/>
          </p:nvSpPr>
          <p:spPr>
            <a:xfrm>
              <a:off x="3365637" y="4779228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3" name="角丸四角形 72">
              <a:extLst>
                <a:ext uri="{FF2B5EF4-FFF2-40B4-BE49-F238E27FC236}">
                  <a16:creationId xmlns:a16="http://schemas.microsoft.com/office/drawing/2014/main" id="{46D20CC0-1D1E-E33A-BEBB-FE20D3856C4A}"/>
                </a:ext>
              </a:extLst>
            </p:cNvPr>
            <p:cNvSpPr/>
            <p:nvPr/>
          </p:nvSpPr>
          <p:spPr>
            <a:xfrm>
              <a:off x="806404" y="5160840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>
                  <a:solidFill>
                    <a:schemeClr val="tx1"/>
                  </a:solidFill>
                </a:rPr>
                <a:t>メタデータ</a:t>
              </a:r>
            </a:p>
          </p:txBody>
        </p:sp>
        <p:sp>
          <p:nvSpPr>
            <p:cNvPr id="75" name="角丸四角形 74">
              <a:extLst>
                <a:ext uri="{FF2B5EF4-FFF2-40B4-BE49-F238E27FC236}">
                  <a16:creationId xmlns:a16="http://schemas.microsoft.com/office/drawing/2014/main" id="{E876B492-072C-3AD1-8229-665C79A5300B}"/>
                </a:ext>
              </a:extLst>
            </p:cNvPr>
            <p:cNvSpPr/>
            <p:nvPr/>
          </p:nvSpPr>
          <p:spPr>
            <a:xfrm>
              <a:off x="2153036" y="5188421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>
                  <a:solidFill>
                    <a:schemeClr val="tx1"/>
                  </a:solidFill>
                </a:rPr>
                <a:t>メタデータ</a:t>
              </a:r>
            </a:p>
          </p:txBody>
        </p:sp>
        <p:sp>
          <p:nvSpPr>
            <p:cNvPr id="76" name="角丸四角形 75">
              <a:extLst>
                <a:ext uri="{FF2B5EF4-FFF2-40B4-BE49-F238E27FC236}">
                  <a16:creationId xmlns:a16="http://schemas.microsoft.com/office/drawing/2014/main" id="{9D57D410-2C0C-499B-30F6-88E906B376C2}"/>
                </a:ext>
              </a:extLst>
            </p:cNvPr>
            <p:cNvSpPr/>
            <p:nvPr/>
          </p:nvSpPr>
          <p:spPr>
            <a:xfrm>
              <a:off x="3434404" y="5160840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>
                  <a:solidFill>
                    <a:schemeClr val="tx1"/>
                  </a:solidFill>
                </a:rPr>
                <a:t>メタデータ</a:t>
              </a:r>
            </a:p>
          </p:txBody>
        </p:sp>
        <p:sp>
          <p:nvSpPr>
            <p:cNvPr id="77" name="角丸四角形 76">
              <a:extLst>
                <a:ext uri="{FF2B5EF4-FFF2-40B4-BE49-F238E27FC236}">
                  <a16:creationId xmlns:a16="http://schemas.microsoft.com/office/drawing/2014/main" id="{2FCA180E-03A0-0AE4-F254-AD21DDCE9EA1}"/>
                </a:ext>
              </a:extLst>
            </p:cNvPr>
            <p:cNvSpPr/>
            <p:nvPr/>
          </p:nvSpPr>
          <p:spPr>
            <a:xfrm>
              <a:off x="806404" y="5484840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50" dirty="0">
                  <a:solidFill>
                    <a:schemeClr val="tx1"/>
                  </a:solidFill>
                </a:rPr>
                <a:t>データ</a:t>
              </a:r>
            </a:p>
          </p:txBody>
        </p:sp>
        <p:sp>
          <p:nvSpPr>
            <p:cNvPr id="78" name="角丸四角形 77">
              <a:extLst>
                <a:ext uri="{FF2B5EF4-FFF2-40B4-BE49-F238E27FC236}">
                  <a16:creationId xmlns:a16="http://schemas.microsoft.com/office/drawing/2014/main" id="{FC0B7EFA-7FFB-85E1-D011-5FB4E1AC2EBD}"/>
                </a:ext>
              </a:extLst>
            </p:cNvPr>
            <p:cNvSpPr/>
            <p:nvPr/>
          </p:nvSpPr>
          <p:spPr>
            <a:xfrm>
              <a:off x="2153036" y="5512421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50" dirty="0">
                  <a:solidFill>
                    <a:schemeClr val="tx1"/>
                  </a:solidFill>
                </a:rPr>
                <a:t>データ</a:t>
              </a:r>
            </a:p>
          </p:txBody>
        </p:sp>
        <p:sp>
          <p:nvSpPr>
            <p:cNvPr id="80" name="角丸四角形 79">
              <a:extLst>
                <a:ext uri="{FF2B5EF4-FFF2-40B4-BE49-F238E27FC236}">
                  <a16:creationId xmlns:a16="http://schemas.microsoft.com/office/drawing/2014/main" id="{0530AD4F-0CA6-D41F-ACD5-EE416DA37B73}"/>
                </a:ext>
              </a:extLst>
            </p:cNvPr>
            <p:cNvSpPr/>
            <p:nvPr/>
          </p:nvSpPr>
          <p:spPr>
            <a:xfrm>
              <a:off x="3434404" y="5484840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50" dirty="0">
                  <a:solidFill>
                    <a:schemeClr val="tx1"/>
                  </a:solidFill>
                </a:rPr>
                <a:t>データ</a:t>
              </a:r>
            </a:p>
          </p:txBody>
        </p:sp>
        <p:sp>
          <p:nvSpPr>
            <p:cNvPr id="85" name="角丸四角形 84">
              <a:extLst>
                <a:ext uri="{FF2B5EF4-FFF2-40B4-BE49-F238E27FC236}">
                  <a16:creationId xmlns:a16="http://schemas.microsoft.com/office/drawing/2014/main" id="{A88BB58B-FB8C-271D-1E99-34DF76301798}"/>
                </a:ext>
              </a:extLst>
            </p:cNvPr>
            <p:cNvSpPr/>
            <p:nvPr/>
          </p:nvSpPr>
          <p:spPr>
            <a:xfrm>
              <a:off x="2167537" y="5828314"/>
              <a:ext cx="900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>
                  <a:solidFill>
                    <a:schemeClr val="tx1"/>
                  </a:solidFill>
                </a:rPr>
                <a:t>プログラム</a:t>
              </a:r>
            </a:p>
          </p:txBody>
        </p:sp>
        <p:sp>
          <p:nvSpPr>
            <p:cNvPr id="86" name="角丸四角形 85">
              <a:extLst>
                <a:ext uri="{FF2B5EF4-FFF2-40B4-BE49-F238E27FC236}">
                  <a16:creationId xmlns:a16="http://schemas.microsoft.com/office/drawing/2014/main" id="{EEFFF1FE-FBF3-948E-9652-61DB8894C5C2}"/>
                </a:ext>
              </a:extLst>
            </p:cNvPr>
            <p:cNvSpPr/>
            <p:nvPr/>
          </p:nvSpPr>
          <p:spPr>
            <a:xfrm>
              <a:off x="3433978" y="5828314"/>
              <a:ext cx="900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>
                  <a:solidFill>
                    <a:schemeClr val="tx1"/>
                  </a:solidFill>
                </a:rPr>
                <a:t>プログラム</a:t>
              </a:r>
            </a:p>
          </p:txBody>
        </p:sp>
      </p:grpSp>
      <p:sp>
        <p:nvSpPr>
          <p:cNvPr id="55" name="U ターン矢印 7">
            <a:extLst>
              <a:ext uri="{FF2B5EF4-FFF2-40B4-BE49-F238E27FC236}">
                <a16:creationId xmlns:a16="http://schemas.microsoft.com/office/drawing/2014/main" id="{0D41F0CD-4FF2-1206-817F-47903DF04FAA}"/>
              </a:ext>
            </a:extLst>
          </p:cNvPr>
          <p:cNvSpPr/>
          <p:nvPr/>
        </p:nvSpPr>
        <p:spPr>
          <a:xfrm rot="10800000">
            <a:off x="3557080" y="4057360"/>
            <a:ext cx="568781" cy="893909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U ターン矢印 7">
            <a:extLst>
              <a:ext uri="{FF2B5EF4-FFF2-40B4-BE49-F238E27FC236}">
                <a16:creationId xmlns:a16="http://schemas.microsoft.com/office/drawing/2014/main" id="{179A0010-A981-5C12-7DBF-93CEE99A3ADF}"/>
              </a:ext>
            </a:extLst>
          </p:cNvPr>
          <p:cNvSpPr/>
          <p:nvPr/>
        </p:nvSpPr>
        <p:spPr>
          <a:xfrm rot="10800000">
            <a:off x="2272025" y="4061533"/>
            <a:ext cx="503722" cy="861390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3" name="U ターン矢印 7">
            <a:extLst>
              <a:ext uri="{FF2B5EF4-FFF2-40B4-BE49-F238E27FC236}">
                <a16:creationId xmlns:a16="http://schemas.microsoft.com/office/drawing/2014/main" id="{0CDB90E2-6391-9862-AD55-75A1166303B4}"/>
              </a:ext>
            </a:extLst>
          </p:cNvPr>
          <p:cNvSpPr/>
          <p:nvPr/>
        </p:nvSpPr>
        <p:spPr>
          <a:xfrm rot="10800000">
            <a:off x="4858339" y="4087238"/>
            <a:ext cx="568780" cy="859093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7" name="角丸四角形 86">
            <a:extLst>
              <a:ext uri="{FF2B5EF4-FFF2-40B4-BE49-F238E27FC236}">
                <a16:creationId xmlns:a16="http://schemas.microsoft.com/office/drawing/2014/main" id="{F7BC1F8F-E52C-49D3-AA94-474410A9CB4B}"/>
              </a:ext>
            </a:extLst>
          </p:cNvPr>
          <p:cNvSpPr/>
          <p:nvPr/>
        </p:nvSpPr>
        <p:spPr>
          <a:xfrm>
            <a:off x="7243293" y="5782999"/>
            <a:ext cx="900000" cy="25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chemeClr val="tx1"/>
                </a:solidFill>
              </a:rPr>
              <a:t>プログラム</a:t>
            </a:r>
          </a:p>
        </p:txBody>
      </p:sp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B2249E31-C4DF-7CF4-075A-E2C415377F3F}"/>
              </a:ext>
            </a:extLst>
          </p:cNvPr>
          <p:cNvSpPr/>
          <p:nvPr/>
        </p:nvSpPr>
        <p:spPr>
          <a:xfrm>
            <a:off x="7243293" y="5438405"/>
            <a:ext cx="900000" cy="25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>
                <a:solidFill>
                  <a:schemeClr val="tx1"/>
                </a:solidFill>
              </a:rPr>
              <a:t>データ</a:t>
            </a:r>
          </a:p>
        </p:txBody>
      </p:sp>
      <p:sp>
        <p:nvSpPr>
          <p:cNvPr id="67" name="上下矢印 66">
            <a:extLst>
              <a:ext uri="{FF2B5EF4-FFF2-40B4-BE49-F238E27FC236}">
                <a16:creationId xmlns:a16="http://schemas.microsoft.com/office/drawing/2014/main" id="{47150075-382D-6BA5-4162-7743F747C256}"/>
              </a:ext>
            </a:extLst>
          </p:cNvPr>
          <p:cNvSpPr/>
          <p:nvPr/>
        </p:nvSpPr>
        <p:spPr>
          <a:xfrm rot="5400000">
            <a:off x="6161451" y="5043838"/>
            <a:ext cx="373285" cy="1332295"/>
          </a:xfrm>
          <a:prstGeom prst="upDownArrow">
            <a:avLst>
              <a:gd name="adj1" fmla="val 44060"/>
              <a:gd name="adj2" fmla="val 39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9" name="U ターン矢印 9">
            <a:extLst>
              <a:ext uri="{FF2B5EF4-FFF2-40B4-BE49-F238E27FC236}">
                <a16:creationId xmlns:a16="http://schemas.microsoft.com/office/drawing/2014/main" id="{237A8A4E-9EC1-DFEA-172F-685BBAF8CEB1}"/>
              </a:ext>
            </a:extLst>
          </p:cNvPr>
          <p:cNvSpPr/>
          <p:nvPr/>
        </p:nvSpPr>
        <p:spPr>
          <a:xfrm rot="13777618">
            <a:off x="6062029" y="1736328"/>
            <a:ext cx="534849" cy="1130255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0" name="Picture 23">
            <a:extLst>
              <a:ext uri="{FF2B5EF4-FFF2-40B4-BE49-F238E27FC236}">
                <a16:creationId xmlns:a16="http://schemas.microsoft.com/office/drawing/2014/main" id="{398C31D9-F815-358E-CC58-6F7A3BC9CB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741" y="1438802"/>
            <a:ext cx="1897344" cy="529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1" name="Picture 2" descr="■">
            <a:extLst>
              <a:ext uri="{FF2B5EF4-FFF2-40B4-BE49-F238E27FC236}">
                <a16:creationId xmlns:a16="http://schemas.microsoft.com/office/drawing/2014/main" id="{6B78A26E-0063-EE25-8352-23DDCCA32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960" y="2727681"/>
            <a:ext cx="1299016" cy="114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右矢印 90">
            <a:extLst>
              <a:ext uri="{FF2B5EF4-FFF2-40B4-BE49-F238E27FC236}">
                <a16:creationId xmlns:a16="http://schemas.microsoft.com/office/drawing/2014/main" id="{E7C5BE5D-69B8-B011-AFFD-0E3F63258B0E}"/>
              </a:ext>
            </a:extLst>
          </p:cNvPr>
          <p:cNvSpPr/>
          <p:nvPr/>
        </p:nvSpPr>
        <p:spPr>
          <a:xfrm rot="16200000">
            <a:off x="7344125" y="2202832"/>
            <a:ext cx="583783" cy="35685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3" name="右矢印 90">
            <a:extLst>
              <a:ext uri="{FF2B5EF4-FFF2-40B4-BE49-F238E27FC236}">
                <a16:creationId xmlns:a16="http://schemas.microsoft.com/office/drawing/2014/main" id="{CAA98A2F-4B48-318F-7B34-55C19FC18306}"/>
              </a:ext>
            </a:extLst>
          </p:cNvPr>
          <p:cNvSpPr/>
          <p:nvPr/>
        </p:nvSpPr>
        <p:spPr>
          <a:xfrm rot="10800000">
            <a:off x="6105224" y="2903613"/>
            <a:ext cx="718833" cy="39649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7BF7AB0A-6CE2-4F66-9711-CB4FB205DB79}"/>
              </a:ext>
            </a:extLst>
          </p:cNvPr>
          <p:cNvSpPr txBox="1"/>
          <p:nvPr/>
        </p:nvSpPr>
        <p:spPr>
          <a:xfrm>
            <a:off x="6552626" y="24627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①検索</a:t>
            </a:r>
          </a:p>
        </p:txBody>
      </p:sp>
      <p:sp>
        <p:nvSpPr>
          <p:cNvPr id="96" name="右矢印 90">
            <a:extLst>
              <a:ext uri="{FF2B5EF4-FFF2-40B4-BE49-F238E27FC236}">
                <a16:creationId xmlns:a16="http://schemas.microsoft.com/office/drawing/2014/main" id="{3690B65F-57B8-F7F1-79A2-70B7B7EABB46}"/>
              </a:ext>
            </a:extLst>
          </p:cNvPr>
          <p:cNvSpPr/>
          <p:nvPr/>
        </p:nvSpPr>
        <p:spPr>
          <a:xfrm rot="8331444">
            <a:off x="6182515" y="3953969"/>
            <a:ext cx="912738" cy="37930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9EADD8F-EAB1-0546-D31F-56A075F6C216}"/>
              </a:ext>
            </a:extLst>
          </p:cNvPr>
          <p:cNvSpPr txBox="1"/>
          <p:nvPr/>
        </p:nvSpPr>
        <p:spPr>
          <a:xfrm>
            <a:off x="5838237" y="364734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②データ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入手</a:t>
            </a:r>
          </a:p>
        </p:txBody>
      </p:sp>
      <p:sp>
        <p:nvSpPr>
          <p:cNvPr id="43" name="右矢印 90">
            <a:extLst>
              <a:ext uri="{FF2B5EF4-FFF2-40B4-BE49-F238E27FC236}">
                <a16:creationId xmlns:a16="http://schemas.microsoft.com/office/drawing/2014/main" id="{86098A9D-D051-B0AE-C5AC-E3B5467A95F6}"/>
              </a:ext>
            </a:extLst>
          </p:cNvPr>
          <p:cNvSpPr/>
          <p:nvPr/>
        </p:nvSpPr>
        <p:spPr>
          <a:xfrm rot="5400000">
            <a:off x="7345739" y="4006872"/>
            <a:ext cx="580554" cy="43074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601B685-A7C8-C0E5-ADA3-5ED6C0B2A9F5}"/>
              </a:ext>
            </a:extLst>
          </p:cNvPr>
          <p:cNvSpPr txBox="1"/>
          <p:nvPr/>
        </p:nvSpPr>
        <p:spPr>
          <a:xfrm>
            <a:off x="7693293" y="391397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③データ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分析</a:t>
            </a:r>
          </a:p>
        </p:txBody>
      </p:sp>
      <p:pic>
        <p:nvPicPr>
          <p:cNvPr id="45" name="Picture 6" descr="真剣な会議のイラスト（男性）">
            <a:extLst>
              <a:ext uri="{FF2B5EF4-FFF2-40B4-BE49-F238E27FC236}">
                <a16:creationId xmlns:a16="http://schemas.microsoft.com/office/drawing/2014/main" id="{3D6DA44B-AC00-C04D-E1AA-6217EA562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1" y="2677935"/>
            <a:ext cx="1483827" cy="14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右矢印 90">
            <a:extLst>
              <a:ext uri="{FF2B5EF4-FFF2-40B4-BE49-F238E27FC236}">
                <a16:creationId xmlns:a16="http://schemas.microsoft.com/office/drawing/2014/main" id="{F1CBABBC-967F-1B9F-AD50-76A829938450}"/>
              </a:ext>
            </a:extLst>
          </p:cNvPr>
          <p:cNvSpPr/>
          <p:nvPr/>
        </p:nvSpPr>
        <p:spPr>
          <a:xfrm rot="2653998">
            <a:off x="1245587" y="4132455"/>
            <a:ext cx="656791" cy="53402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0F8C63AE-6FBC-959B-858D-9B687C3000C4}"/>
              </a:ext>
            </a:extLst>
          </p:cNvPr>
          <p:cNvSpPr txBox="1"/>
          <p:nvPr/>
        </p:nvSpPr>
        <p:spPr>
          <a:xfrm>
            <a:off x="676717" y="434049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提供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B557F493-2B29-40CE-480E-E63B36744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0870" y="1714887"/>
            <a:ext cx="2669086" cy="1707912"/>
          </a:xfrm>
          <a:prstGeom prst="rect">
            <a:avLst/>
          </a:prstGeom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D5B289CF-BC57-CAA6-26BF-5EF537E04C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5678" y="4117558"/>
            <a:ext cx="906819" cy="32166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0ABACF1-DADC-DF5D-EFC5-DEBE14E25E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705" y="1451777"/>
            <a:ext cx="822764" cy="115313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A251A0-CE87-1453-8FB2-12D651EFAC1B}"/>
              </a:ext>
            </a:extLst>
          </p:cNvPr>
          <p:cNvSpPr txBox="1"/>
          <p:nvPr/>
        </p:nvSpPr>
        <p:spPr>
          <a:xfrm>
            <a:off x="347145" y="119125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ガイドライン</a:t>
            </a:r>
          </a:p>
        </p:txBody>
      </p:sp>
    </p:spTree>
    <p:extLst>
      <p:ext uri="{BB962C8B-B14F-4D97-AF65-F5344CB8AC3E}">
        <p14:creationId xmlns:p14="http://schemas.microsoft.com/office/powerpoint/2010/main" val="3789267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5F6E2-CBD7-C5F7-7E3E-5551FAEEC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70F8FF-C13B-3144-0186-9391AA2C5C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D8A7EA-FFF9-4F05-A2F5-0D01D6F7055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FE83A9-D788-4433-20F2-9EE76C42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sz="3600" dirty="0"/>
              <a:t>どうやって研究データを公開するの？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63D9D59-E3A5-B1C5-9C32-295637CA86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72"/>
          <a:stretch/>
        </p:blipFill>
        <p:spPr>
          <a:xfrm>
            <a:off x="2024117" y="2039578"/>
            <a:ext cx="3686589" cy="1787103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D6ED429-A925-7B92-9DF0-8F614071B898}"/>
              </a:ext>
            </a:extLst>
          </p:cNvPr>
          <p:cNvSpPr/>
          <p:nvPr/>
        </p:nvSpPr>
        <p:spPr>
          <a:xfrm>
            <a:off x="1940931" y="1461608"/>
            <a:ext cx="3847877" cy="2473407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en-US" altLang="ja-JP" sz="1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JDCat</a:t>
            </a:r>
            <a:endParaRPr kumimoji="1" lang="ja-JP" altLang="en-US" sz="1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正方形/長方形 3">
            <a:extLst>
              <a:ext uri="{FF2B5EF4-FFF2-40B4-BE49-F238E27FC236}">
                <a16:creationId xmlns:a16="http://schemas.microsoft.com/office/drawing/2014/main" id="{5D039876-B65F-73CA-8D1E-3138A32E615A}"/>
              </a:ext>
            </a:extLst>
          </p:cNvPr>
          <p:cNvSpPr/>
          <p:nvPr/>
        </p:nvSpPr>
        <p:spPr>
          <a:xfrm>
            <a:off x="6718630" y="4591339"/>
            <a:ext cx="2012516" cy="2018109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ja-JP" altLang="en-US" sz="1400" b="1" dirty="0"/>
              <a:t>オンライン</a:t>
            </a:r>
            <a:endParaRPr kumimoji="1" lang="en-US" altLang="ja-JP" sz="1400" b="1" dirty="0"/>
          </a:p>
          <a:p>
            <a:pPr algn="ctr"/>
            <a:r>
              <a:rPr kumimoji="1" lang="ja-JP" altLang="en-US" sz="1400" b="1" dirty="0"/>
              <a:t>分析システム</a:t>
            </a: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5A4615E6-D119-6DDD-733A-BB69373D2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70" y="4724884"/>
            <a:ext cx="1157525" cy="479010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081DF6F3-0EC3-8D09-BA97-D4CB7071A19C}"/>
              </a:ext>
            </a:extLst>
          </p:cNvPr>
          <p:cNvSpPr txBox="1"/>
          <p:nvPr/>
        </p:nvSpPr>
        <p:spPr>
          <a:xfrm>
            <a:off x="5735832" y="593583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データ連携</a:t>
            </a:r>
            <a:endParaRPr kumimoji="1" lang="ja-JP" altLang="en-US" sz="1400" b="1" dirty="0">
              <a:solidFill>
                <a:schemeClr val="accent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2" name="角丸四角形 81">
            <a:extLst>
              <a:ext uri="{FF2B5EF4-FFF2-40B4-BE49-F238E27FC236}">
                <a16:creationId xmlns:a16="http://schemas.microsoft.com/office/drawing/2014/main" id="{B2095391-5063-64E1-E106-12AD609AC354}"/>
              </a:ext>
            </a:extLst>
          </p:cNvPr>
          <p:cNvSpPr/>
          <p:nvPr/>
        </p:nvSpPr>
        <p:spPr>
          <a:xfrm>
            <a:off x="2088290" y="3574534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chemeClr val="tx1"/>
                </a:solidFill>
              </a:rPr>
              <a:t>メタデータ</a:t>
            </a:r>
          </a:p>
        </p:txBody>
      </p:sp>
      <p:sp>
        <p:nvSpPr>
          <p:cNvPr id="83" name="角丸四角形 82">
            <a:extLst>
              <a:ext uri="{FF2B5EF4-FFF2-40B4-BE49-F238E27FC236}">
                <a16:creationId xmlns:a16="http://schemas.microsoft.com/office/drawing/2014/main" id="{8F198A80-EF3F-0ED9-1DB1-DB94CEAB8214}"/>
              </a:ext>
            </a:extLst>
          </p:cNvPr>
          <p:cNvSpPr/>
          <p:nvPr/>
        </p:nvSpPr>
        <p:spPr>
          <a:xfrm>
            <a:off x="3401916" y="3581433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chemeClr val="tx1"/>
                </a:solidFill>
              </a:rPr>
              <a:t>メタデータ</a:t>
            </a:r>
          </a:p>
        </p:txBody>
      </p:sp>
      <p:sp>
        <p:nvSpPr>
          <p:cNvPr id="84" name="角丸四角形 83">
            <a:extLst>
              <a:ext uri="{FF2B5EF4-FFF2-40B4-BE49-F238E27FC236}">
                <a16:creationId xmlns:a16="http://schemas.microsoft.com/office/drawing/2014/main" id="{2C462CCA-0E50-C32F-10E7-5AE830CA22F8}"/>
              </a:ext>
            </a:extLst>
          </p:cNvPr>
          <p:cNvSpPr/>
          <p:nvPr/>
        </p:nvSpPr>
        <p:spPr>
          <a:xfrm>
            <a:off x="4675740" y="3581433"/>
            <a:ext cx="900000" cy="252000"/>
          </a:xfrm>
          <a:prstGeom prst="roundRect">
            <a:avLst/>
          </a:prstGeom>
          <a:solidFill>
            <a:srgbClr val="D5E9C9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chemeClr val="tx1"/>
                </a:solidFill>
              </a:rPr>
              <a:t>メタデータ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F450892-242F-A185-A2B9-E3774D06D613}"/>
              </a:ext>
            </a:extLst>
          </p:cNvPr>
          <p:cNvGrpSpPr/>
          <p:nvPr/>
        </p:nvGrpSpPr>
        <p:grpSpPr>
          <a:xfrm>
            <a:off x="1925235" y="4605113"/>
            <a:ext cx="3853364" cy="2018109"/>
            <a:chOff x="632858" y="4635818"/>
            <a:chExt cx="3853364" cy="2018109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7CFBB04-583E-849E-F627-29141C709DEA}"/>
                </a:ext>
              </a:extLst>
            </p:cNvPr>
            <p:cNvSpPr/>
            <p:nvPr/>
          </p:nvSpPr>
          <p:spPr>
            <a:xfrm>
              <a:off x="632858" y="4635818"/>
              <a:ext cx="3853364" cy="20181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ja-JP" altLang="en-US" sz="1600" b="1" dirty="0">
                  <a:solidFill>
                    <a:schemeClr val="tx1"/>
                  </a:solidFill>
                </a:rPr>
                <a:t>分野データリポジトリ</a:t>
              </a:r>
            </a:p>
          </p:txBody>
        </p:sp>
        <p:sp>
          <p:nvSpPr>
            <p:cNvPr id="49" name="楕円 48">
              <a:extLst>
                <a:ext uri="{FF2B5EF4-FFF2-40B4-BE49-F238E27FC236}">
                  <a16:creationId xmlns:a16="http://schemas.microsoft.com/office/drawing/2014/main" id="{A38EFC5E-C8F7-51AB-E8AE-19301F340B40}"/>
                </a:ext>
              </a:extLst>
            </p:cNvPr>
            <p:cNvSpPr/>
            <p:nvPr/>
          </p:nvSpPr>
          <p:spPr>
            <a:xfrm>
              <a:off x="3925490" y="5613110"/>
              <a:ext cx="108000" cy="10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楕円 50">
              <a:extLst>
                <a:ext uri="{FF2B5EF4-FFF2-40B4-BE49-F238E27FC236}">
                  <a16:creationId xmlns:a16="http://schemas.microsoft.com/office/drawing/2014/main" id="{E128F3DC-7B24-F13C-0B18-CC2AA3C5C42E}"/>
                </a:ext>
              </a:extLst>
            </p:cNvPr>
            <p:cNvSpPr/>
            <p:nvPr/>
          </p:nvSpPr>
          <p:spPr>
            <a:xfrm>
              <a:off x="4099002" y="5613110"/>
              <a:ext cx="108000" cy="10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Can 2">
              <a:extLst>
                <a:ext uri="{FF2B5EF4-FFF2-40B4-BE49-F238E27FC236}">
                  <a16:creationId xmlns:a16="http://schemas.microsoft.com/office/drawing/2014/main" id="{4D84B649-3758-ABAF-9527-DEBD3C2CD828}"/>
                </a:ext>
              </a:extLst>
            </p:cNvPr>
            <p:cNvSpPr/>
            <p:nvPr/>
          </p:nvSpPr>
          <p:spPr>
            <a:xfrm>
              <a:off x="727572" y="4779228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1" name="Can 2">
              <a:extLst>
                <a:ext uri="{FF2B5EF4-FFF2-40B4-BE49-F238E27FC236}">
                  <a16:creationId xmlns:a16="http://schemas.microsoft.com/office/drawing/2014/main" id="{D58A22C1-518C-45F7-DDA0-5665F1B8DCED}"/>
                </a:ext>
              </a:extLst>
            </p:cNvPr>
            <p:cNvSpPr/>
            <p:nvPr/>
          </p:nvSpPr>
          <p:spPr>
            <a:xfrm>
              <a:off x="2063973" y="4806809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2" name="Can 2">
              <a:extLst>
                <a:ext uri="{FF2B5EF4-FFF2-40B4-BE49-F238E27FC236}">
                  <a16:creationId xmlns:a16="http://schemas.microsoft.com/office/drawing/2014/main" id="{83BFDADA-10C7-92F8-5BB7-228465FD4236}"/>
                </a:ext>
              </a:extLst>
            </p:cNvPr>
            <p:cNvSpPr/>
            <p:nvPr/>
          </p:nvSpPr>
          <p:spPr>
            <a:xfrm>
              <a:off x="3365637" y="4779228"/>
              <a:ext cx="1036683" cy="1491121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73" name="角丸四角形 72">
              <a:extLst>
                <a:ext uri="{FF2B5EF4-FFF2-40B4-BE49-F238E27FC236}">
                  <a16:creationId xmlns:a16="http://schemas.microsoft.com/office/drawing/2014/main" id="{A4B4D52A-EC9C-5E78-AD30-E46A271AF7DC}"/>
                </a:ext>
              </a:extLst>
            </p:cNvPr>
            <p:cNvSpPr/>
            <p:nvPr/>
          </p:nvSpPr>
          <p:spPr>
            <a:xfrm>
              <a:off x="806404" y="5160840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>
                  <a:solidFill>
                    <a:schemeClr val="tx1"/>
                  </a:solidFill>
                </a:rPr>
                <a:t>メタデータ</a:t>
              </a:r>
            </a:p>
          </p:txBody>
        </p:sp>
        <p:sp>
          <p:nvSpPr>
            <p:cNvPr id="75" name="角丸四角形 74">
              <a:extLst>
                <a:ext uri="{FF2B5EF4-FFF2-40B4-BE49-F238E27FC236}">
                  <a16:creationId xmlns:a16="http://schemas.microsoft.com/office/drawing/2014/main" id="{546E950D-C402-F5D6-4FE8-0915421618C3}"/>
                </a:ext>
              </a:extLst>
            </p:cNvPr>
            <p:cNvSpPr/>
            <p:nvPr/>
          </p:nvSpPr>
          <p:spPr>
            <a:xfrm>
              <a:off x="2153036" y="5188421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>
                  <a:solidFill>
                    <a:schemeClr val="tx1"/>
                  </a:solidFill>
                </a:rPr>
                <a:t>メタデータ</a:t>
              </a:r>
            </a:p>
          </p:txBody>
        </p:sp>
        <p:sp>
          <p:nvSpPr>
            <p:cNvPr id="76" name="角丸四角形 75">
              <a:extLst>
                <a:ext uri="{FF2B5EF4-FFF2-40B4-BE49-F238E27FC236}">
                  <a16:creationId xmlns:a16="http://schemas.microsoft.com/office/drawing/2014/main" id="{E8EDF0AB-D360-AB7E-18F0-079DEADC2D6E}"/>
                </a:ext>
              </a:extLst>
            </p:cNvPr>
            <p:cNvSpPr/>
            <p:nvPr/>
          </p:nvSpPr>
          <p:spPr>
            <a:xfrm>
              <a:off x="3434404" y="5160840"/>
              <a:ext cx="900000" cy="252000"/>
            </a:xfrm>
            <a:prstGeom prst="roundRect">
              <a:avLst/>
            </a:prstGeom>
            <a:solidFill>
              <a:srgbClr val="D5E9C9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>
                  <a:solidFill>
                    <a:schemeClr val="tx1"/>
                  </a:solidFill>
                </a:rPr>
                <a:t>メタデータ</a:t>
              </a:r>
            </a:p>
          </p:txBody>
        </p:sp>
        <p:sp>
          <p:nvSpPr>
            <p:cNvPr id="77" name="角丸四角形 76">
              <a:extLst>
                <a:ext uri="{FF2B5EF4-FFF2-40B4-BE49-F238E27FC236}">
                  <a16:creationId xmlns:a16="http://schemas.microsoft.com/office/drawing/2014/main" id="{4B63CA8F-C2E7-54EE-AFFF-82BA41180776}"/>
                </a:ext>
              </a:extLst>
            </p:cNvPr>
            <p:cNvSpPr/>
            <p:nvPr/>
          </p:nvSpPr>
          <p:spPr>
            <a:xfrm>
              <a:off x="806404" y="5484840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50" dirty="0">
                  <a:solidFill>
                    <a:schemeClr val="tx1"/>
                  </a:solidFill>
                </a:rPr>
                <a:t>データ</a:t>
              </a:r>
            </a:p>
          </p:txBody>
        </p:sp>
        <p:sp>
          <p:nvSpPr>
            <p:cNvPr id="78" name="角丸四角形 77">
              <a:extLst>
                <a:ext uri="{FF2B5EF4-FFF2-40B4-BE49-F238E27FC236}">
                  <a16:creationId xmlns:a16="http://schemas.microsoft.com/office/drawing/2014/main" id="{4776A6E5-5AAA-22B7-0DC0-BFB54ECAB70B}"/>
                </a:ext>
              </a:extLst>
            </p:cNvPr>
            <p:cNvSpPr/>
            <p:nvPr/>
          </p:nvSpPr>
          <p:spPr>
            <a:xfrm>
              <a:off x="2153036" y="5512421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50" dirty="0">
                  <a:solidFill>
                    <a:schemeClr val="tx1"/>
                  </a:solidFill>
                </a:rPr>
                <a:t>データ</a:t>
              </a:r>
            </a:p>
          </p:txBody>
        </p:sp>
        <p:sp>
          <p:nvSpPr>
            <p:cNvPr id="80" name="角丸四角形 79">
              <a:extLst>
                <a:ext uri="{FF2B5EF4-FFF2-40B4-BE49-F238E27FC236}">
                  <a16:creationId xmlns:a16="http://schemas.microsoft.com/office/drawing/2014/main" id="{BBB6B6D6-ED22-68F6-99FA-9E035D96232C}"/>
                </a:ext>
              </a:extLst>
            </p:cNvPr>
            <p:cNvSpPr/>
            <p:nvPr/>
          </p:nvSpPr>
          <p:spPr>
            <a:xfrm>
              <a:off x="3434404" y="5484840"/>
              <a:ext cx="900000" cy="2520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50" dirty="0">
                  <a:solidFill>
                    <a:schemeClr val="tx1"/>
                  </a:solidFill>
                </a:rPr>
                <a:t>データ</a:t>
              </a:r>
            </a:p>
          </p:txBody>
        </p:sp>
        <p:sp>
          <p:nvSpPr>
            <p:cNvPr id="85" name="角丸四角形 84">
              <a:extLst>
                <a:ext uri="{FF2B5EF4-FFF2-40B4-BE49-F238E27FC236}">
                  <a16:creationId xmlns:a16="http://schemas.microsoft.com/office/drawing/2014/main" id="{E7AC9FF5-CDEC-F615-962E-CD1C4BCB45F2}"/>
                </a:ext>
              </a:extLst>
            </p:cNvPr>
            <p:cNvSpPr/>
            <p:nvPr/>
          </p:nvSpPr>
          <p:spPr>
            <a:xfrm>
              <a:off x="2167537" y="5828314"/>
              <a:ext cx="900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>
                  <a:solidFill>
                    <a:schemeClr val="tx1"/>
                  </a:solidFill>
                </a:rPr>
                <a:t>プログラム</a:t>
              </a:r>
            </a:p>
          </p:txBody>
        </p:sp>
        <p:sp>
          <p:nvSpPr>
            <p:cNvPr id="86" name="角丸四角形 85">
              <a:extLst>
                <a:ext uri="{FF2B5EF4-FFF2-40B4-BE49-F238E27FC236}">
                  <a16:creationId xmlns:a16="http://schemas.microsoft.com/office/drawing/2014/main" id="{A9321BE9-D739-525C-5945-BD89D39311B6}"/>
                </a:ext>
              </a:extLst>
            </p:cNvPr>
            <p:cNvSpPr/>
            <p:nvPr/>
          </p:nvSpPr>
          <p:spPr>
            <a:xfrm>
              <a:off x="3433978" y="5828314"/>
              <a:ext cx="900000" cy="252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000" dirty="0">
                  <a:solidFill>
                    <a:schemeClr val="tx1"/>
                  </a:solidFill>
                </a:rPr>
                <a:t>プログラム</a:t>
              </a:r>
            </a:p>
          </p:txBody>
        </p:sp>
      </p:grpSp>
      <p:sp>
        <p:nvSpPr>
          <p:cNvPr id="55" name="U ターン矢印 7">
            <a:extLst>
              <a:ext uri="{FF2B5EF4-FFF2-40B4-BE49-F238E27FC236}">
                <a16:creationId xmlns:a16="http://schemas.microsoft.com/office/drawing/2014/main" id="{D33AD36A-7412-971B-C0B8-78130E7A7872}"/>
              </a:ext>
            </a:extLst>
          </p:cNvPr>
          <p:cNvSpPr/>
          <p:nvPr/>
        </p:nvSpPr>
        <p:spPr>
          <a:xfrm rot="10800000">
            <a:off x="3557080" y="4057360"/>
            <a:ext cx="568781" cy="893909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U ターン矢印 7">
            <a:extLst>
              <a:ext uri="{FF2B5EF4-FFF2-40B4-BE49-F238E27FC236}">
                <a16:creationId xmlns:a16="http://schemas.microsoft.com/office/drawing/2014/main" id="{3AC51599-91C2-4681-D8B4-E7295FD99179}"/>
              </a:ext>
            </a:extLst>
          </p:cNvPr>
          <p:cNvSpPr/>
          <p:nvPr/>
        </p:nvSpPr>
        <p:spPr>
          <a:xfrm rot="10800000">
            <a:off x="2272025" y="4061533"/>
            <a:ext cx="503722" cy="861390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3" name="U ターン矢印 7">
            <a:extLst>
              <a:ext uri="{FF2B5EF4-FFF2-40B4-BE49-F238E27FC236}">
                <a16:creationId xmlns:a16="http://schemas.microsoft.com/office/drawing/2014/main" id="{CA6D7459-2942-B5FA-EDEB-B8EF0480C408}"/>
              </a:ext>
            </a:extLst>
          </p:cNvPr>
          <p:cNvSpPr/>
          <p:nvPr/>
        </p:nvSpPr>
        <p:spPr>
          <a:xfrm rot="10800000">
            <a:off x="4858339" y="4087238"/>
            <a:ext cx="568780" cy="859093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7" name="角丸四角形 86">
            <a:extLst>
              <a:ext uri="{FF2B5EF4-FFF2-40B4-BE49-F238E27FC236}">
                <a16:creationId xmlns:a16="http://schemas.microsoft.com/office/drawing/2014/main" id="{20B2C814-574B-DD8D-1AB9-DF2B492253EA}"/>
              </a:ext>
            </a:extLst>
          </p:cNvPr>
          <p:cNvSpPr/>
          <p:nvPr/>
        </p:nvSpPr>
        <p:spPr>
          <a:xfrm>
            <a:off x="7243293" y="5782999"/>
            <a:ext cx="900000" cy="25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chemeClr val="tx1"/>
                </a:solidFill>
              </a:rPr>
              <a:t>プログラム</a:t>
            </a:r>
          </a:p>
        </p:txBody>
      </p:sp>
      <p:sp>
        <p:nvSpPr>
          <p:cNvPr id="88" name="角丸四角形 87">
            <a:extLst>
              <a:ext uri="{FF2B5EF4-FFF2-40B4-BE49-F238E27FC236}">
                <a16:creationId xmlns:a16="http://schemas.microsoft.com/office/drawing/2014/main" id="{0288FAD8-5008-5DEB-B704-9651268FEE8D}"/>
              </a:ext>
            </a:extLst>
          </p:cNvPr>
          <p:cNvSpPr/>
          <p:nvPr/>
        </p:nvSpPr>
        <p:spPr>
          <a:xfrm>
            <a:off x="7243293" y="5438405"/>
            <a:ext cx="900000" cy="25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>
                <a:solidFill>
                  <a:schemeClr val="tx1"/>
                </a:solidFill>
              </a:rPr>
              <a:t>データ</a:t>
            </a:r>
          </a:p>
        </p:txBody>
      </p:sp>
      <p:sp>
        <p:nvSpPr>
          <p:cNvPr id="67" name="上下矢印 66">
            <a:extLst>
              <a:ext uri="{FF2B5EF4-FFF2-40B4-BE49-F238E27FC236}">
                <a16:creationId xmlns:a16="http://schemas.microsoft.com/office/drawing/2014/main" id="{7716F93C-8889-2373-056A-19AD54E00758}"/>
              </a:ext>
            </a:extLst>
          </p:cNvPr>
          <p:cNvSpPr/>
          <p:nvPr/>
        </p:nvSpPr>
        <p:spPr>
          <a:xfrm rot="5400000">
            <a:off x="6161451" y="5043838"/>
            <a:ext cx="373285" cy="1332295"/>
          </a:xfrm>
          <a:prstGeom prst="upDownArrow">
            <a:avLst>
              <a:gd name="adj1" fmla="val 44060"/>
              <a:gd name="adj2" fmla="val 39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9" name="U ターン矢印 9">
            <a:extLst>
              <a:ext uri="{FF2B5EF4-FFF2-40B4-BE49-F238E27FC236}">
                <a16:creationId xmlns:a16="http://schemas.microsoft.com/office/drawing/2014/main" id="{BDFB7D0C-EECF-FC03-04B1-66A88C6D9308}"/>
              </a:ext>
            </a:extLst>
          </p:cNvPr>
          <p:cNvSpPr/>
          <p:nvPr/>
        </p:nvSpPr>
        <p:spPr>
          <a:xfrm rot="13777618">
            <a:off x="6062029" y="1736328"/>
            <a:ext cx="534849" cy="1130255"/>
          </a:xfrm>
          <a:prstGeom prst="uturnArrow">
            <a:avLst>
              <a:gd name="adj1" fmla="val 31667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0" name="Picture 23">
            <a:extLst>
              <a:ext uri="{FF2B5EF4-FFF2-40B4-BE49-F238E27FC236}">
                <a16:creationId xmlns:a16="http://schemas.microsoft.com/office/drawing/2014/main" id="{5D0F213F-C9DF-8D1E-BDE1-F5FC396AAE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741" y="1438802"/>
            <a:ext cx="1897344" cy="529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1" name="Picture 2" descr="■">
            <a:extLst>
              <a:ext uri="{FF2B5EF4-FFF2-40B4-BE49-F238E27FC236}">
                <a16:creationId xmlns:a16="http://schemas.microsoft.com/office/drawing/2014/main" id="{5F64E334-EB32-FE86-0953-3EE567D2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960" y="2727681"/>
            <a:ext cx="1299016" cy="114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右矢印 90">
            <a:extLst>
              <a:ext uri="{FF2B5EF4-FFF2-40B4-BE49-F238E27FC236}">
                <a16:creationId xmlns:a16="http://schemas.microsoft.com/office/drawing/2014/main" id="{0A30F3AD-4E54-40CF-B9FC-44F1215444F9}"/>
              </a:ext>
            </a:extLst>
          </p:cNvPr>
          <p:cNvSpPr/>
          <p:nvPr/>
        </p:nvSpPr>
        <p:spPr>
          <a:xfrm rot="16200000">
            <a:off x="7344125" y="2202832"/>
            <a:ext cx="583783" cy="35685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3" name="右矢印 90">
            <a:extLst>
              <a:ext uri="{FF2B5EF4-FFF2-40B4-BE49-F238E27FC236}">
                <a16:creationId xmlns:a16="http://schemas.microsoft.com/office/drawing/2014/main" id="{1B60C740-73B2-7A56-0AEE-A3576CD20A08}"/>
              </a:ext>
            </a:extLst>
          </p:cNvPr>
          <p:cNvSpPr/>
          <p:nvPr/>
        </p:nvSpPr>
        <p:spPr>
          <a:xfrm rot="10800000">
            <a:off x="6105224" y="2903613"/>
            <a:ext cx="718833" cy="39649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C0AAE4C5-F1B5-9E07-6BF5-B4F6F240633A}"/>
              </a:ext>
            </a:extLst>
          </p:cNvPr>
          <p:cNvSpPr txBox="1"/>
          <p:nvPr/>
        </p:nvSpPr>
        <p:spPr>
          <a:xfrm>
            <a:off x="6552626" y="24627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①検索</a:t>
            </a:r>
          </a:p>
        </p:txBody>
      </p:sp>
      <p:sp>
        <p:nvSpPr>
          <p:cNvPr id="96" name="右矢印 90">
            <a:extLst>
              <a:ext uri="{FF2B5EF4-FFF2-40B4-BE49-F238E27FC236}">
                <a16:creationId xmlns:a16="http://schemas.microsoft.com/office/drawing/2014/main" id="{0921A737-E7E1-320D-FB59-58A30F5A1ECB}"/>
              </a:ext>
            </a:extLst>
          </p:cNvPr>
          <p:cNvSpPr/>
          <p:nvPr/>
        </p:nvSpPr>
        <p:spPr>
          <a:xfrm rot="8331444">
            <a:off x="6182515" y="3953969"/>
            <a:ext cx="912738" cy="37930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8D9DAC4B-B615-741D-F6EC-024C20003210}"/>
              </a:ext>
            </a:extLst>
          </p:cNvPr>
          <p:cNvSpPr txBox="1"/>
          <p:nvPr/>
        </p:nvSpPr>
        <p:spPr>
          <a:xfrm>
            <a:off x="5838237" y="364734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②データ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入手</a:t>
            </a:r>
          </a:p>
        </p:txBody>
      </p:sp>
      <p:sp>
        <p:nvSpPr>
          <p:cNvPr id="43" name="右矢印 90">
            <a:extLst>
              <a:ext uri="{FF2B5EF4-FFF2-40B4-BE49-F238E27FC236}">
                <a16:creationId xmlns:a16="http://schemas.microsoft.com/office/drawing/2014/main" id="{5555B2A9-DECC-F614-B62E-538A9A52F2C1}"/>
              </a:ext>
            </a:extLst>
          </p:cNvPr>
          <p:cNvSpPr/>
          <p:nvPr/>
        </p:nvSpPr>
        <p:spPr>
          <a:xfrm rot="5400000">
            <a:off x="7345739" y="4006872"/>
            <a:ext cx="580554" cy="43074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C56ADC3-830E-FD04-7788-29F552CA511B}"/>
              </a:ext>
            </a:extLst>
          </p:cNvPr>
          <p:cNvSpPr txBox="1"/>
          <p:nvPr/>
        </p:nvSpPr>
        <p:spPr>
          <a:xfrm>
            <a:off x="7693293" y="391397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③データ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分析</a:t>
            </a:r>
          </a:p>
        </p:txBody>
      </p:sp>
      <p:pic>
        <p:nvPicPr>
          <p:cNvPr id="45" name="Picture 6" descr="真剣な会議のイラスト（男性）">
            <a:extLst>
              <a:ext uri="{FF2B5EF4-FFF2-40B4-BE49-F238E27FC236}">
                <a16:creationId xmlns:a16="http://schemas.microsoft.com/office/drawing/2014/main" id="{711C58FF-6096-2AF1-E9C9-E7EB857ED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0" y="2963483"/>
            <a:ext cx="1483827" cy="14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右矢印 90">
            <a:extLst>
              <a:ext uri="{FF2B5EF4-FFF2-40B4-BE49-F238E27FC236}">
                <a16:creationId xmlns:a16="http://schemas.microsoft.com/office/drawing/2014/main" id="{AAAB8CE2-5ABF-F627-297E-F9197DB0CD34}"/>
              </a:ext>
            </a:extLst>
          </p:cNvPr>
          <p:cNvSpPr/>
          <p:nvPr/>
        </p:nvSpPr>
        <p:spPr>
          <a:xfrm rot="2653998">
            <a:off x="1234966" y="4418003"/>
            <a:ext cx="656791" cy="53402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67C7153-A089-D3D8-A20D-B74E50E80018}"/>
              </a:ext>
            </a:extLst>
          </p:cNvPr>
          <p:cNvSpPr txBox="1"/>
          <p:nvPr/>
        </p:nvSpPr>
        <p:spPr>
          <a:xfrm>
            <a:off x="666096" y="462604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提供</a:t>
            </a:r>
            <a:endParaRPr kumimoji="1"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32978589-1BC6-7E76-AF3B-C32DE94D3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0870" y="1714887"/>
            <a:ext cx="2669086" cy="1707912"/>
          </a:xfrm>
          <a:prstGeom prst="rect">
            <a:avLst/>
          </a:prstGeom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39B93282-35D2-B6E8-CD5E-31C18F91B7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5678" y="4117558"/>
            <a:ext cx="906819" cy="32166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EB9DD59-AAE1-F4A3-CBB7-218DE8F4F8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084" y="1737325"/>
            <a:ext cx="822764" cy="115313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8CA0E5-EB46-BC6E-6BF4-03B36A302613}"/>
              </a:ext>
            </a:extLst>
          </p:cNvPr>
          <p:cNvSpPr txBox="1"/>
          <p:nvPr/>
        </p:nvSpPr>
        <p:spPr>
          <a:xfrm>
            <a:off x="336524" y="147679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ガイドライン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01A6A24-A0E6-68EA-D059-808362DAD72E}"/>
              </a:ext>
            </a:extLst>
          </p:cNvPr>
          <p:cNvSpPr/>
          <p:nvPr/>
        </p:nvSpPr>
        <p:spPr>
          <a:xfrm>
            <a:off x="83903" y="1429915"/>
            <a:ext cx="1750402" cy="39857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41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24A2A7-99CE-9FE8-7DDD-AC792D74141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データ</a:t>
            </a:r>
            <a:r>
              <a:rPr kumimoji="1" lang="ja-JP" altLang="en-US" dirty="0"/>
              <a:t>公開のためのガイドライン</a:t>
            </a:r>
            <a:endParaRPr kumimoji="1" lang="en-US" altLang="ja-JP" dirty="0"/>
          </a:p>
          <a:p>
            <a:endParaRPr lang="en-US" altLang="ja-JP" sz="2000" dirty="0"/>
          </a:p>
          <a:p>
            <a:r>
              <a:rPr lang="ja-JP" altLang="en-US" sz="2000" dirty="0"/>
              <a:t>人文学・社会科学におけるデータ共有のための手引き</a:t>
            </a:r>
            <a:endParaRPr kumimoji="1" lang="en-US" altLang="ja-JP" sz="2000" dirty="0"/>
          </a:p>
          <a:p>
            <a:r>
              <a:rPr lang="en-US" altLang="ja-JP" sz="2000" dirty="0"/>
              <a:t>Sustainable and FAIR Data Sharing in the Humanities</a:t>
            </a:r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→データマネジメントプラン（</a:t>
            </a:r>
            <a:r>
              <a:rPr lang="en-US" altLang="ja-JP" sz="2000" dirty="0"/>
              <a:t>DMP</a:t>
            </a:r>
            <a:r>
              <a:rPr lang="ja-JP" altLang="en-US" sz="2000" dirty="0"/>
              <a:t>）の作成が重要</a:t>
            </a:r>
            <a:endParaRPr lang="en-US" altLang="ja-JP" sz="20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D59B3F2-7AA0-8B97-79A3-7C8430D7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dirty="0"/>
              <a:t>どうやって研究データを公開するの？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FE45E7-E58A-0CE9-D012-D7D09B2B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44" y="3594254"/>
            <a:ext cx="1976224" cy="276975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CA57E3-62E3-F3E5-4E9B-7C5ABE766A3C}"/>
              </a:ext>
            </a:extLst>
          </p:cNvPr>
          <p:cNvSpPr txBox="1"/>
          <p:nvPr/>
        </p:nvSpPr>
        <p:spPr>
          <a:xfrm>
            <a:off x="627108" y="6500045"/>
            <a:ext cx="31481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https://www.jsps.go.jp/j-di/guide.html</a:t>
            </a:r>
            <a:endParaRPr lang="ja-JP" altLang="en-US" sz="11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04C3A2-087E-7D0D-AF0A-BF7CEF4970F4}"/>
              </a:ext>
            </a:extLst>
          </p:cNvPr>
          <p:cNvSpPr txBox="1"/>
          <p:nvPr/>
        </p:nvSpPr>
        <p:spPr>
          <a:xfrm>
            <a:off x="5900311" y="6506570"/>
            <a:ext cx="32871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https://repository.dri.ie/catalog/tq582c863</a:t>
            </a:r>
            <a:endParaRPr lang="ja-JP" altLang="en-US" sz="1100" dirty="0"/>
          </a:p>
        </p:txBody>
      </p:sp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B2ACFBD7-A96E-B766-0765-57AEB28B4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447" y="3532399"/>
            <a:ext cx="1167620" cy="116762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FF77972-4F51-B296-AB42-F6CEE65CE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776" y="3594254"/>
            <a:ext cx="1976224" cy="27963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E4F2A4C-AFDA-351F-46F1-136C6A9D4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612" y="5229949"/>
            <a:ext cx="1186531" cy="11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0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665D-6F65-8FAB-5922-FA1B28729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F58485-F0AB-0D22-9BC8-9D03A8C28F6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ja-JP" altLang="en-US" sz="2400" dirty="0"/>
              <a:t>研究中生成されるデータの取得、管理、公開方法について定めた計画書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研究を進める中でアップデートする</a:t>
            </a:r>
            <a:endParaRPr lang="en-US" altLang="ja-JP" sz="2000" dirty="0"/>
          </a:p>
          <a:p>
            <a:pPr lvl="1"/>
            <a:r>
              <a:rPr lang="ja-JP" altLang="en-US" sz="2000" dirty="0"/>
              <a:t>プロジェクト管理、資源を明確にするために必要</a:t>
            </a:r>
            <a:endParaRPr lang="en-US" altLang="ja-JP" sz="2000" dirty="0"/>
          </a:p>
          <a:p>
            <a:pPr lvl="1"/>
            <a:r>
              <a:rPr lang="en-US" altLang="ja-JP" sz="2000" dirty="0"/>
              <a:t>2024</a:t>
            </a:r>
            <a:r>
              <a:rPr lang="ja-JP" altLang="en-US" sz="2000" dirty="0"/>
              <a:t>年度より、科研費全種目にて</a:t>
            </a:r>
            <a:r>
              <a:rPr lang="en-US" altLang="ja-JP" sz="2000" dirty="0"/>
              <a:t>DMP</a:t>
            </a:r>
            <a:r>
              <a:rPr lang="ja-JP" altLang="en-US" sz="2000" dirty="0"/>
              <a:t>作成必須</a:t>
            </a:r>
            <a:endParaRPr lang="en-US" altLang="ja-JP" sz="2000" dirty="0"/>
          </a:p>
          <a:p>
            <a:pPr lvl="2"/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01D783A-B5F9-C654-DFE1-2C5E772A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データマネジメントプラン（</a:t>
            </a:r>
            <a:r>
              <a:rPr kumimoji="1" lang="en-US" altLang="ja-JP" dirty="0"/>
              <a:t>DMP</a:t>
            </a:r>
            <a:r>
              <a:rPr kumimoji="1" lang="ja-JP" altLang="en-US" dirty="0"/>
              <a:t>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84738E0-BDA5-B1FC-9817-1BE62799BE0E}"/>
              </a:ext>
            </a:extLst>
          </p:cNvPr>
          <p:cNvSpPr txBox="1"/>
          <p:nvPr/>
        </p:nvSpPr>
        <p:spPr>
          <a:xfrm>
            <a:off x="2431142" y="6372556"/>
            <a:ext cx="67128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/>
              <a:t>引用：日本学術振興会 </a:t>
            </a:r>
            <a:r>
              <a:rPr lang="en-US" altLang="ja-JP" sz="1100" dirty="0"/>
              <a:t>2024 </a:t>
            </a:r>
            <a:r>
              <a:rPr lang="ja-JP" altLang="en-US" sz="1100" dirty="0"/>
              <a:t>「科学研究費助成事業データマネジメントプラン（</a:t>
            </a:r>
            <a:r>
              <a:rPr lang="en-US" altLang="ja-JP" sz="1100" dirty="0"/>
              <a:t>DMP</a:t>
            </a:r>
            <a:r>
              <a:rPr lang="ja-JP" altLang="en-US" sz="1100" dirty="0"/>
              <a:t>）様式例」</a:t>
            </a:r>
            <a:r>
              <a:rPr lang="en-US" altLang="ja-JP" sz="1100" dirty="0"/>
              <a:t>(https://www.jsps.go.jp/file/storage/kaken_01_10_datamanagement/dmp_yoshiki_rei.xlsx)</a:t>
            </a:r>
            <a:endParaRPr lang="ja-JP" altLang="en-US" sz="11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EE61616-BB30-5508-623B-DD7B4492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670"/>
          <a:stretch>
            <a:fillRect/>
          </a:stretch>
        </p:blipFill>
        <p:spPr>
          <a:xfrm>
            <a:off x="349883" y="3172045"/>
            <a:ext cx="8444233" cy="30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93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D7D23-5370-3BE8-67C0-355A3E0BF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26EBB9-E501-E04B-80C5-8ABDE4FBD5A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研究計画段階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データの特性を明確化</a:t>
            </a:r>
            <a:endParaRPr kumimoji="1" lang="en-US" altLang="ja-JP" dirty="0"/>
          </a:p>
          <a:p>
            <a:pPr lvl="2"/>
            <a:r>
              <a:rPr lang="ja-JP" altLang="en-US" dirty="0"/>
              <a:t>一次資料と、二次加工データを区別し、</a:t>
            </a:r>
            <a:endParaRPr lang="en-US" altLang="ja-JP" dirty="0"/>
          </a:p>
          <a:p>
            <a:pPr lvl="2"/>
            <a:r>
              <a:rPr lang="ja-JP" altLang="en-US" dirty="0"/>
              <a:t>研究で生成されるデータの種類（テキスト、画像）を特定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法的・倫理的制約の確認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著作権、肖像権、文化財保護法など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特に人文学では「文化遺産データ」や「個人データ」が絡むため制約が大きい</a:t>
            </a:r>
            <a:endParaRPr kumimoji="1" lang="en-US" altLang="ja-JP" dirty="0"/>
          </a:p>
          <a:p>
            <a:pPr marL="360363" lvl="1" indent="0">
              <a:buNone/>
            </a:pPr>
            <a:r>
              <a:rPr kumimoji="1" lang="ja-JP" altLang="en-US" dirty="0"/>
              <a:t>→</a:t>
            </a:r>
            <a:r>
              <a:rPr kumimoji="1" lang="ja-JP" altLang="en-US" u="sng" dirty="0"/>
              <a:t>データマネジメントプラン（</a:t>
            </a:r>
            <a:r>
              <a:rPr kumimoji="1" lang="en-US" altLang="ja-JP" u="sng" dirty="0"/>
              <a:t>DMP</a:t>
            </a:r>
            <a:r>
              <a:rPr kumimoji="1" lang="ja-JP" altLang="en-US" u="sng" dirty="0"/>
              <a:t>）</a:t>
            </a:r>
            <a:r>
              <a:rPr kumimoji="1" lang="ja-JP" altLang="en-US" dirty="0"/>
              <a:t>として作成</a:t>
            </a:r>
            <a:endParaRPr kumimoji="1" lang="en-US" altLang="ja-JP" dirty="0"/>
          </a:p>
          <a:p>
            <a:pPr lvl="2"/>
            <a:endParaRPr lang="en-US" altLang="ja-JP" dirty="0"/>
          </a:p>
          <a:p>
            <a:r>
              <a:rPr lang="ja-JP" altLang="en-US" dirty="0"/>
              <a:t>データ収集・生成段階</a:t>
            </a:r>
            <a:endParaRPr lang="en-US" altLang="ja-JP" dirty="0"/>
          </a:p>
          <a:p>
            <a:pPr lvl="1"/>
            <a:r>
              <a:rPr lang="ja-JP" altLang="en-US" dirty="0"/>
              <a:t>フォーマットの選定</a:t>
            </a:r>
            <a:endParaRPr lang="en-US" altLang="ja-JP" dirty="0"/>
          </a:p>
          <a:p>
            <a:pPr lvl="2"/>
            <a:r>
              <a:rPr lang="ja-JP" altLang="en-US" dirty="0"/>
              <a:t>持続可能なオープンフォーマット（</a:t>
            </a:r>
            <a:r>
              <a:rPr lang="en-US" altLang="ja-JP" dirty="0"/>
              <a:t>CSV, XML, TIFF, WAV</a:t>
            </a:r>
            <a:r>
              <a:rPr lang="ja-JP" altLang="en-US" dirty="0"/>
              <a:t>など）を優先</a:t>
            </a:r>
            <a:endParaRPr kumimoji="1" lang="en-US" altLang="ja-JP" u="sng" dirty="0">
              <a:solidFill>
                <a:srgbClr val="FF0000"/>
              </a:solidFill>
            </a:endParaRPr>
          </a:p>
          <a:p>
            <a:pPr lvl="1"/>
            <a:r>
              <a:rPr kumimoji="1" lang="ja-JP" altLang="en-US" u="sng" dirty="0">
                <a:solidFill>
                  <a:srgbClr val="FF0000"/>
                </a:solidFill>
              </a:rPr>
              <a:t>メタデータスキーマ</a:t>
            </a:r>
            <a:r>
              <a:rPr kumimoji="1" lang="ja-JP" altLang="en-US" dirty="0"/>
              <a:t>の選択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研究データの特質に合致したメタデータ規格を利用する</a:t>
            </a: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6F41ABA-EC61-E055-61CB-2785E6BA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研究データの公開の手順</a:t>
            </a:r>
          </a:p>
        </p:txBody>
      </p:sp>
    </p:spTree>
    <p:extLst>
      <p:ext uri="{BB962C8B-B14F-4D97-AF65-F5344CB8AC3E}">
        <p14:creationId xmlns:p14="http://schemas.microsoft.com/office/powerpoint/2010/main" val="373233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BBEB45D6-0690-EB88-5FDF-90130A7D0B3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12504" y="1260475"/>
            <a:ext cx="7518992" cy="53276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9346912-C5BA-BC37-0CF3-D142B07D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公的助成機関が求めるメタデータ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88633C-1DB8-B8D6-AF04-7E706711C9C1}"/>
              </a:ext>
            </a:extLst>
          </p:cNvPr>
          <p:cNvSpPr/>
          <p:nvPr/>
        </p:nvSpPr>
        <p:spPr>
          <a:xfrm>
            <a:off x="5138056" y="5854380"/>
            <a:ext cx="3770812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2025</a:t>
            </a:r>
            <a:r>
              <a:rPr kumimoji="1" lang="ja-JP" altLang="en-US" dirty="0">
                <a:solidFill>
                  <a:schemeClr val="tx1"/>
                </a:solidFill>
              </a:rPr>
              <a:t>年度より</a:t>
            </a:r>
            <a:r>
              <a:rPr kumimoji="1" lang="en-US" altLang="ja-JP" dirty="0">
                <a:solidFill>
                  <a:schemeClr val="tx1"/>
                </a:solidFill>
              </a:rPr>
              <a:t>,</a:t>
            </a:r>
            <a:r>
              <a:rPr kumimoji="1" lang="ja-JP" altLang="en-US" dirty="0">
                <a:solidFill>
                  <a:schemeClr val="tx1"/>
                </a:solidFill>
              </a:rPr>
              <a:t>公的助成を受けた研究成果（根拠データ）の情報は原則公開する</a:t>
            </a:r>
            <a:endParaRPr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90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F24FD-D361-4D02-1586-9EFDCFA64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892AA9-F8BF-0318-2CCA-3C82253D742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8140114" cy="532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人文学分野では、データの特質や公開リポジトリの目的に応じて、以下のメタデータを利用する</a:t>
            </a:r>
            <a:endParaRPr lang="en-US" altLang="ja-JP" sz="18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DB4A006-7AD3-B01D-BCD8-A9E3D136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人文学分野のメタデータ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41B72B60-F079-3458-CFB1-96A848D5A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322967"/>
              </p:ext>
            </p:extLst>
          </p:nvPr>
        </p:nvGraphicFramePr>
        <p:xfrm>
          <a:off x="557858" y="2197477"/>
          <a:ext cx="7830525" cy="4091429"/>
        </p:xfrm>
        <a:graphic>
          <a:graphicData uri="http://schemas.openxmlformats.org/drawingml/2006/table">
            <a:tbl>
              <a:tblPr/>
              <a:tblGrid>
                <a:gridCol w="2610175">
                  <a:extLst>
                    <a:ext uri="{9D8B030D-6E8A-4147-A177-3AD203B41FA5}">
                      <a16:colId xmlns:a16="http://schemas.microsoft.com/office/drawing/2014/main" val="4225067969"/>
                    </a:ext>
                  </a:extLst>
                </a:gridCol>
                <a:gridCol w="2610175">
                  <a:extLst>
                    <a:ext uri="{9D8B030D-6E8A-4147-A177-3AD203B41FA5}">
                      <a16:colId xmlns:a16="http://schemas.microsoft.com/office/drawing/2014/main" val="2011237571"/>
                    </a:ext>
                  </a:extLst>
                </a:gridCol>
                <a:gridCol w="2610175">
                  <a:extLst>
                    <a:ext uri="{9D8B030D-6E8A-4147-A177-3AD203B41FA5}">
                      <a16:colId xmlns:a16="http://schemas.microsoft.com/office/drawing/2014/main" val="1318206466"/>
                    </a:ext>
                  </a:extLst>
                </a:gridCol>
              </a:tblGrid>
              <a:tr h="265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200" dirty="0"/>
                        <a:t>スキーマ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200"/>
                        <a:t>主な利用分野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200"/>
                        <a:t>特徴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132862"/>
                  </a:ext>
                </a:extLst>
              </a:tr>
              <a:tr h="510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Dublin Core</a:t>
                      </a:r>
                      <a:endParaRPr lang="en-US" sz="1100" dirty="0"/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/>
                        <a:t>汎用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 dirty="0"/>
                        <a:t>シンプルな</a:t>
                      </a:r>
                      <a:r>
                        <a:rPr lang="en-US" altLang="ja-JP" sz="1100" dirty="0"/>
                        <a:t>15</a:t>
                      </a:r>
                      <a:r>
                        <a:rPr lang="ja-JP" altLang="en-US" sz="1100" dirty="0"/>
                        <a:t>要素からなる国際標準。ほぼすべてのリポジトリで利用可。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590018"/>
                  </a:ext>
                </a:extLst>
              </a:tr>
              <a:tr h="4354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schema.org</a:t>
                      </a:r>
                      <a:endParaRPr lang="en-US" sz="1100" dirty="0"/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Web</a:t>
                      </a:r>
                      <a:r>
                        <a:rPr lang="ja-JP" altLang="en-US" sz="1100" dirty="0"/>
                        <a:t>公開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 dirty="0"/>
                        <a:t>検索エンジン最適化（</a:t>
                      </a:r>
                      <a:r>
                        <a:rPr lang="en-US" altLang="ja-JP" sz="1100" dirty="0"/>
                        <a:t>SEO</a:t>
                      </a:r>
                      <a:r>
                        <a:rPr lang="ja-JP" altLang="en-US" sz="1100" dirty="0"/>
                        <a:t>）を目的とした汎用スキーマ。オープンサイエンスの文脈で利用増。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439559"/>
                  </a:ext>
                </a:extLst>
              </a:tr>
              <a:tr h="4354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JPCOAR</a:t>
                      </a:r>
                      <a:endParaRPr lang="en-US" sz="1100" dirty="0"/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 dirty="0"/>
                        <a:t>日本の大学図書館</a:t>
                      </a:r>
                      <a:r>
                        <a:rPr lang="en-US" altLang="ja-JP" sz="1100" dirty="0"/>
                        <a:t>/JDCat</a:t>
                      </a:r>
                      <a:endParaRPr lang="ja-JP" altLang="en-US" sz="1100" dirty="0"/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 dirty="0"/>
                        <a:t>日本の大学図書館で利用。人文学社会科学データカタログ化に有効。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933977"/>
                  </a:ext>
                </a:extLst>
              </a:tr>
              <a:tr h="4354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TEI (Text Encoding Initiative)</a:t>
                      </a:r>
                      <a:endParaRPr lang="en-US" sz="1100" dirty="0"/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/>
                        <a:t>文学・歴史資料（テキスト）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1100" dirty="0"/>
                        <a:t>XML</a:t>
                      </a:r>
                      <a:r>
                        <a:rPr lang="ja-JP" altLang="en-US" sz="1100" dirty="0"/>
                        <a:t>ベース。注釈・校訂・版の表現に強み。デジタル人文学の定番。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05713"/>
                  </a:ext>
                </a:extLst>
              </a:tr>
              <a:tr h="4760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CIDOC-CRM</a:t>
                      </a:r>
                      <a:endParaRPr lang="en-US" sz="1100" dirty="0"/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/>
                        <a:t>文化遺産・博物館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/>
                        <a:t>イベント志向のオントロジー。展示・収集履歴・考古データ表現に適合。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583886"/>
                  </a:ext>
                </a:extLst>
              </a:tr>
              <a:tr h="4586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IIIF (International Image Interoperability Framework)</a:t>
                      </a:r>
                      <a:endParaRPr lang="en-US" sz="1100" dirty="0"/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 dirty="0"/>
                        <a:t>画像・写本・絵画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 dirty="0"/>
                        <a:t>画像配信のための技術フレームワーク。ビューア互換性を確保。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750243"/>
                  </a:ext>
                </a:extLst>
              </a:tr>
              <a:tr h="4051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EAD (Encoded Archival Description)</a:t>
                      </a:r>
                      <a:endParaRPr lang="en-US" sz="1100" dirty="0"/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/>
                        <a:t>アーカイブ資料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 dirty="0"/>
                        <a:t>階層的な目録記述に対応。欧米の公文書館で広く利用。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550740"/>
                  </a:ext>
                </a:extLst>
              </a:tr>
              <a:tr h="5004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MODS/METS</a:t>
                      </a:r>
                      <a:endParaRPr lang="en-US" sz="1100" dirty="0"/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/>
                        <a:t>図書館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1100" dirty="0"/>
                        <a:t>書誌的詳細（</a:t>
                      </a:r>
                      <a:r>
                        <a:rPr lang="en-US" altLang="ja-JP" sz="1100" dirty="0"/>
                        <a:t>MODS</a:t>
                      </a:r>
                      <a:r>
                        <a:rPr lang="ja-JP" altLang="en-US" sz="1100" dirty="0"/>
                        <a:t>）とパッケージ記述（</a:t>
                      </a:r>
                      <a:r>
                        <a:rPr lang="en-US" altLang="ja-JP" sz="1100" dirty="0"/>
                        <a:t>METS</a:t>
                      </a:r>
                      <a:r>
                        <a:rPr lang="ja-JP" altLang="en-US" sz="1100" dirty="0"/>
                        <a:t>）をサポート。</a:t>
                      </a:r>
                    </a:p>
                  </a:txBody>
                  <a:tcPr marL="84566" marR="84566" marT="42283" marB="422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19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02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66F09B-3AAD-0063-452C-180F53527FB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対象：文学作品、史料、手紙、写本、辞書など</a:t>
            </a:r>
            <a:endParaRPr kumimoji="1" lang="en-US" altLang="ja-JP" sz="2400" dirty="0"/>
          </a:p>
          <a:p>
            <a:r>
              <a:rPr kumimoji="1" lang="ja-JP" altLang="en-US" sz="2400" dirty="0"/>
              <a:t>特徴</a:t>
            </a:r>
            <a:endParaRPr kumimoji="1" lang="en-US" altLang="ja-JP" sz="2400" dirty="0"/>
          </a:p>
          <a:p>
            <a:pPr lvl="1"/>
            <a:r>
              <a:rPr kumimoji="1" lang="en-US" altLang="ja-JP" sz="2000" dirty="0"/>
              <a:t>XML</a:t>
            </a:r>
            <a:r>
              <a:rPr kumimoji="1" lang="ja-JP" altLang="en-US" sz="2000" dirty="0"/>
              <a:t>ベースで、詳細な構造・注釈・版の違いを表現可能</a:t>
            </a:r>
            <a:endParaRPr kumimoji="1" lang="en-US" altLang="ja-JP" sz="2000" dirty="0"/>
          </a:p>
          <a:p>
            <a:pPr lvl="1"/>
            <a:r>
              <a:rPr kumimoji="1" lang="ja-JP" altLang="en-US" sz="2000" dirty="0"/>
              <a:t>デジタル編集、校訂、注解に強み</a:t>
            </a:r>
            <a:endParaRPr kumimoji="1" lang="en-US" altLang="ja-JP" sz="2000" dirty="0"/>
          </a:p>
          <a:p>
            <a:pPr lvl="1"/>
            <a:r>
              <a:rPr kumimoji="1" lang="ja-JP" altLang="en-US" sz="2000" dirty="0"/>
              <a:t>国際的な人文学コミュニティで採用実績多数</a:t>
            </a:r>
            <a:endParaRPr kumimoji="1" lang="en-US" altLang="ja-JP" sz="2000" dirty="0"/>
          </a:p>
          <a:p>
            <a:r>
              <a:rPr kumimoji="1" lang="ja-JP" altLang="en-US" sz="2400" dirty="0"/>
              <a:t>利用例</a:t>
            </a:r>
            <a:endParaRPr kumimoji="1" lang="en-US" altLang="ja-JP" sz="2400" dirty="0"/>
          </a:p>
          <a:p>
            <a:pPr lvl="1"/>
            <a:r>
              <a:rPr kumimoji="1" lang="ja-JP" altLang="en-US" sz="2000" dirty="0"/>
              <a:t>デジタル古典籍、デジタルアーカイブ</a:t>
            </a:r>
            <a:endParaRPr kumimoji="1" lang="en-US" altLang="ja-JP" sz="20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99271F-0E77-82F5-E5C5-D586D765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TEI: </a:t>
            </a:r>
            <a:r>
              <a:rPr kumimoji="1" lang="ja-JP" altLang="en-US" dirty="0"/>
              <a:t>テキストデータのための標準規格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66F03B-F59B-55DA-27C5-891D4D7D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3716406"/>
            <a:ext cx="4827062" cy="27815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EDFF4B-CD29-C084-4187-25EF58BA90D5}"/>
              </a:ext>
            </a:extLst>
          </p:cNvPr>
          <p:cNvSpPr txBox="1"/>
          <p:nvPr/>
        </p:nvSpPr>
        <p:spPr>
          <a:xfrm>
            <a:off x="928830" y="64980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lvl="1" indent="0">
              <a:buNone/>
            </a:pPr>
            <a:r>
              <a:rPr kumimoji="1" lang="ja-JP" altLang="en-US" sz="1800" dirty="0"/>
              <a:t>（例：</a:t>
            </a:r>
            <a:r>
              <a:rPr kumimoji="1" lang="en-US" altLang="ja-JP" sz="1800" dirty="0"/>
              <a:t>Perseus Digital Library</a:t>
            </a:r>
            <a:r>
              <a:rPr kumimoji="1" lang="ja-JP" altLang="en-US" sz="1800" dirty="0"/>
              <a:t>）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90B59B-EE82-ECB9-0254-975F34D2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857" y="4556065"/>
            <a:ext cx="3347787" cy="194193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0660955-1B46-3868-61F8-5E6AF523746A}"/>
              </a:ext>
            </a:extLst>
          </p:cNvPr>
          <p:cNvSpPr txBox="1"/>
          <p:nvPr/>
        </p:nvSpPr>
        <p:spPr>
          <a:xfrm>
            <a:off x="6807201" y="6560870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TEI Editor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219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dirty="0"/>
              <a:t>オープンサイエンスとは</a:t>
            </a:r>
            <a:endParaRPr lang="en-US" altLang="ja-JP" dirty="0"/>
          </a:p>
          <a:p>
            <a:pPr lvl="1"/>
            <a:r>
              <a:rPr lang="ja-JP" altLang="en-US" dirty="0"/>
              <a:t>なぜ研究データを公開するのか</a:t>
            </a:r>
            <a:endParaRPr lang="en-US" altLang="ja-JP" dirty="0"/>
          </a:p>
          <a:p>
            <a:pPr lvl="1"/>
            <a:r>
              <a:rPr lang="ja-JP" altLang="en-US" dirty="0"/>
              <a:t>オープンサイエンス政策</a:t>
            </a:r>
            <a:endParaRPr lang="en-US" altLang="ja-JP" dirty="0"/>
          </a:p>
          <a:p>
            <a:r>
              <a:rPr lang="ja-JP" altLang="en-US" dirty="0"/>
              <a:t>人文学分野における研究インフラ</a:t>
            </a:r>
            <a:endParaRPr lang="en-US" altLang="ja-JP" dirty="0"/>
          </a:p>
          <a:p>
            <a:pPr lvl="1"/>
            <a:r>
              <a:rPr lang="ja-JP" altLang="en-US" dirty="0"/>
              <a:t>米欧の研究インフラ</a:t>
            </a:r>
            <a:endParaRPr lang="en-US" altLang="ja-JP" dirty="0"/>
          </a:p>
          <a:p>
            <a:pPr lvl="1"/>
            <a:r>
              <a:rPr lang="ja-JP" altLang="en-US" dirty="0"/>
              <a:t>日本における研究インフラ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ja-JP" altLang="en-US" dirty="0"/>
              <a:t>研究データの公開</a:t>
            </a:r>
            <a:endParaRPr lang="en-US" altLang="ja-JP" dirty="0"/>
          </a:p>
          <a:p>
            <a:pPr lvl="1"/>
            <a:r>
              <a:rPr lang="en-US" altLang="ja-JP" dirty="0"/>
              <a:t>DMP</a:t>
            </a:r>
            <a:r>
              <a:rPr lang="ja-JP" altLang="en-US" dirty="0"/>
              <a:t>を起点にした公開ワークフロー</a:t>
            </a:r>
            <a:endParaRPr lang="en-US" altLang="ja-JP" dirty="0"/>
          </a:p>
          <a:p>
            <a:pPr lvl="1"/>
            <a:r>
              <a:rPr lang="ja-JP" altLang="en-US" dirty="0"/>
              <a:t>人文学のメタデータ標準</a:t>
            </a:r>
            <a:endParaRPr lang="en-US" altLang="ja-JP" dirty="0"/>
          </a:p>
          <a:p>
            <a:pPr lvl="1"/>
            <a:r>
              <a:rPr lang="ja-JP" altLang="en-US" dirty="0"/>
              <a:t>公開判断フロー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ja-JP" altLang="en-US" dirty="0"/>
              <a:t>研究データ公開の展望</a:t>
            </a:r>
            <a:endParaRPr lang="en-US" altLang="ja-JP" dirty="0"/>
          </a:p>
          <a:p>
            <a:pPr>
              <a:lnSpc>
                <a:spcPct val="100000"/>
              </a:lnSpc>
            </a:pPr>
            <a:endParaRPr lang="en-US" altLang="ja-JP" dirty="0"/>
          </a:p>
          <a:p>
            <a:r>
              <a:rPr lang="ja-JP" altLang="en-US" dirty="0"/>
              <a:t>本日の話はあくまで個人的見解です。</a:t>
            </a:r>
            <a:endParaRPr lang="en-US" altLang="ja-JP" dirty="0"/>
          </a:p>
          <a:p>
            <a:pPr>
              <a:lnSpc>
                <a:spcPct val="100000"/>
              </a:lnSpc>
            </a:pPr>
            <a:endParaRPr lang="en-US" altLang="ja-JP" dirty="0"/>
          </a:p>
          <a:p>
            <a:pPr marL="360363" lvl="1" indent="0">
              <a:lnSpc>
                <a:spcPct val="100000"/>
              </a:lnSpc>
              <a:buNone/>
            </a:pPr>
            <a:endParaRPr lang="en-US" altLang="ja-JP" dirty="0"/>
          </a:p>
          <a:p>
            <a:pPr marL="0" indent="0">
              <a:lnSpc>
                <a:spcPct val="100000"/>
              </a:lnSpc>
              <a:buNone/>
            </a:pPr>
            <a:endParaRPr lang="en-US" altLang="ja-JP" dirty="0"/>
          </a:p>
          <a:p>
            <a:pPr marL="514350" lvl="2" indent="0">
              <a:lnSpc>
                <a:spcPct val="100000"/>
              </a:lnSpc>
              <a:buNone/>
            </a:pP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D8A7EA-FFF9-4F05-A2F5-0D01D6F70558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報告の流れ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243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5616B5A-FFA4-647C-0CFA-8E7688CE4E21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 bwMode="auto">
          <a:xfrm>
            <a:off x="612000" y="1260000"/>
            <a:ext cx="799642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対象：博物館・考古学・文化財アーカイブ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特徴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イベント中心モデル（収集・制作・展示などを関係性で記述）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RDF/OWLベースでLinked Open Dataとの親和性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ISO標準（ISO 21127）として国際的に承認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利用例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Europeana, British Museum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0EBA24A-6479-5D74-324E-F9ABBCFF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400" dirty="0"/>
              <a:t>CIDOC-CRM: </a:t>
            </a:r>
            <a:r>
              <a:rPr kumimoji="1" lang="ja-JP" altLang="en-US" sz="2400" dirty="0"/>
              <a:t>文化遺産の</a:t>
            </a:r>
            <a:r>
              <a:rPr lang="ja-JP" altLang="en-US" sz="2400" dirty="0"/>
              <a:t>ための標準規格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36D5EE-0955-2A38-C85B-59909E66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69" y="3868152"/>
            <a:ext cx="3607469" cy="276760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4E746F-FB9C-8754-1D43-6971D172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9" y="3155172"/>
            <a:ext cx="2978247" cy="36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1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77C05E4-F862-23D1-1776-94F5647ACEEC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 bwMode="auto">
          <a:xfrm>
            <a:off x="612000" y="1260000"/>
            <a:ext cx="7920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対象：写本、絵画、地図、写真など高解像度画像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特徴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画像のズーム・パン・部分表示が可能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APIを介して異なるリポジトリ間で画像を共有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オープンソースビューア（Mirador, Universal Viewer）が利用可能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利用例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国立国会図書館デジタルコレクション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ja-JP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Europeana, Harvard Art Museums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29CF40F-7DDC-0A7E-A09A-6B058672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400" dirty="0"/>
              <a:t>IIIF: </a:t>
            </a:r>
            <a:r>
              <a:rPr kumimoji="1" lang="ja-JP" altLang="en-US" sz="2400" dirty="0"/>
              <a:t>画像公開と相互運用のためのフレームワーク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007FEB6-FAFA-9598-3C48-70F3B9751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55" y="3088140"/>
            <a:ext cx="2405255" cy="371721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982E38A-56B0-AA6C-6771-949FCB409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99" y="4445369"/>
            <a:ext cx="5343361" cy="22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02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88187B7A-4AB6-8334-DA1F-BEE268F4EE2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t="13122"/>
          <a:stretch/>
        </p:blipFill>
        <p:spPr>
          <a:xfrm>
            <a:off x="612000" y="2450018"/>
            <a:ext cx="8193944" cy="3934039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EA39B59-3E12-17EC-DBDE-31A7B25B1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22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3077731-544C-9EF6-FB34-C9B38EFA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研究データの公開の手順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C8F6C1-5C07-B866-F4A5-FF720FEFEB68}"/>
              </a:ext>
            </a:extLst>
          </p:cNvPr>
          <p:cNvSpPr txBox="1"/>
          <p:nvPr/>
        </p:nvSpPr>
        <p:spPr>
          <a:xfrm>
            <a:off x="612000" y="1351363"/>
            <a:ext cx="768672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データ保存・管理段階</a:t>
            </a:r>
            <a:endParaRPr lang="en-US" altLang="ja-JP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sz="2400" dirty="0"/>
              <a:t>対象データを長期保存するかどうかを検討する</a:t>
            </a:r>
            <a:endParaRPr lang="en-US" altLang="ja-JP" sz="2400" dirty="0"/>
          </a:p>
          <a:p>
            <a:pPr lvl="2"/>
            <a:r>
              <a:rPr lang="ja-JP" altLang="en-US" dirty="0"/>
              <a:t>長期保存：機関リポジトリ、分野リポジトリでの公開が前提</a:t>
            </a:r>
            <a:endParaRPr lang="en-US" altLang="ja-JP" dirty="0"/>
          </a:p>
          <a:p>
            <a:r>
              <a:rPr kumimoji="1" lang="ja-JP" altLang="en-US" sz="2000" dirty="0"/>
              <a:t>　　</a:t>
            </a:r>
            <a:endParaRPr kumimoji="1" lang="en-US" altLang="ja-JP" sz="2000" dirty="0"/>
          </a:p>
          <a:p>
            <a:r>
              <a:rPr lang="ja-JP" altLang="en-US" dirty="0"/>
              <a:t>　　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F1095CF-9FD0-A34D-4F88-CB0FD692DF2F}"/>
              </a:ext>
            </a:extLst>
          </p:cNvPr>
          <p:cNvSpPr txBox="1"/>
          <p:nvPr/>
        </p:nvSpPr>
        <p:spPr>
          <a:xfrm>
            <a:off x="5162006" y="6259473"/>
            <a:ext cx="388143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900" dirty="0"/>
              <a:t>Ref: </a:t>
            </a:r>
            <a:r>
              <a:rPr lang="ja-JP" altLang="en-US" sz="800" dirty="0"/>
              <a:t>“研究データの公開・利用条件表示ガイドライン</a:t>
            </a:r>
            <a:r>
              <a:rPr lang="en-US" altLang="ja-JP" sz="800" dirty="0"/>
              <a:t>”. </a:t>
            </a:r>
            <a:r>
              <a:rPr lang="ja-JP" altLang="en-US" sz="800" dirty="0"/>
              <a:t>研究データ利活用協議 会 （ </a:t>
            </a:r>
            <a:r>
              <a:rPr lang="en-US" altLang="ja-JP" sz="800" dirty="0"/>
              <a:t>RDUF </a:t>
            </a:r>
            <a:r>
              <a:rPr lang="ja-JP" altLang="en-US" sz="800" dirty="0"/>
              <a:t>） 研 究 デ ー タ ラ イ セ ン ス 小 委 員 会 </a:t>
            </a:r>
            <a:r>
              <a:rPr lang="en-US" altLang="ja-JP" sz="800" dirty="0"/>
              <a:t>, 2020, 32p.</a:t>
            </a:r>
          </a:p>
          <a:p>
            <a:r>
              <a:rPr lang="en-US" altLang="ja-JP" sz="800" dirty="0"/>
              <a:t>https://doi.org/10.11502/rduf_license_guideline</a:t>
            </a:r>
            <a:endParaRPr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77660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62312A1-5977-5CEB-F2B7-EB26F3CDD25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2000" y="1259999"/>
            <a:ext cx="7920000" cy="5436891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公開が義務付けられているかどうか</a:t>
            </a:r>
            <a:endParaRPr kumimoji="1" lang="en-US" altLang="ja-JP" dirty="0"/>
          </a:p>
          <a:p>
            <a:pPr lvl="1"/>
            <a:r>
              <a:rPr kumimoji="1" lang="ja-JP" altLang="en-US" u="sng" dirty="0"/>
              <a:t>助成機関の要請（査読論文のエビデンスデータ）</a:t>
            </a:r>
            <a:endParaRPr kumimoji="1" lang="en-US" altLang="ja-JP" u="sng" dirty="0"/>
          </a:p>
          <a:p>
            <a:pPr lvl="1"/>
            <a:r>
              <a:rPr lang="ja-JP" altLang="en-US" dirty="0"/>
              <a:t>ジャーナルの要請</a:t>
            </a:r>
            <a:endParaRPr lang="en-US" altLang="ja-JP" dirty="0"/>
          </a:p>
          <a:p>
            <a:pPr lvl="1"/>
            <a:r>
              <a:rPr kumimoji="1" lang="ja-JP" altLang="en-US" dirty="0"/>
              <a:t>所属機関の要請</a:t>
            </a:r>
            <a:endParaRPr kumimoji="1" lang="en-US" altLang="ja-JP" dirty="0"/>
          </a:p>
          <a:p>
            <a:pPr marL="360363" lvl="1" indent="0">
              <a:buNone/>
            </a:pPr>
            <a:endParaRPr kumimoji="1" lang="en-US" altLang="ja-JP" dirty="0"/>
          </a:p>
          <a:p>
            <a:r>
              <a:rPr lang="ja-JP" altLang="en-US" dirty="0"/>
              <a:t>制約条件の確認</a:t>
            </a:r>
            <a:endParaRPr lang="en-US" altLang="ja-JP" dirty="0"/>
          </a:p>
          <a:p>
            <a:pPr lvl="1"/>
            <a:r>
              <a:rPr kumimoji="1" lang="ja-JP" altLang="en-US" dirty="0"/>
              <a:t>機密や国際条約による制約</a:t>
            </a:r>
            <a:endParaRPr kumimoji="1" lang="en-US" altLang="ja-JP" dirty="0"/>
          </a:p>
          <a:p>
            <a:pPr lvl="2"/>
            <a:r>
              <a:rPr lang="ja-JP" altLang="en-US" dirty="0"/>
              <a:t>安全保障、絶滅危惧種保護、文化財保護、著作権保護</a:t>
            </a:r>
            <a:endParaRPr kumimoji="1" lang="en-US" altLang="ja-JP" dirty="0"/>
          </a:p>
          <a:p>
            <a:pPr lvl="1"/>
            <a:r>
              <a:rPr lang="ja-JP" altLang="en-US" dirty="0"/>
              <a:t>共同研究契約による制約</a:t>
            </a:r>
            <a:endParaRPr lang="en-US" altLang="ja-JP" dirty="0"/>
          </a:p>
          <a:p>
            <a:pPr lvl="1"/>
            <a:r>
              <a:rPr kumimoji="1" lang="ja-JP" altLang="en-US" dirty="0"/>
              <a:t>所属機関による制約（知的財産ポリシー）</a:t>
            </a:r>
            <a:endParaRPr kumimoji="1" lang="en-US" altLang="ja-JP" dirty="0"/>
          </a:p>
          <a:p>
            <a:pPr lvl="1"/>
            <a:r>
              <a:rPr lang="ja-JP" altLang="en-US" dirty="0"/>
              <a:t>著作権による制約</a:t>
            </a:r>
            <a:endParaRPr lang="en-US" altLang="ja-JP" dirty="0"/>
          </a:p>
          <a:p>
            <a:pPr lvl="1"/>
            <a:r>
              <a:rPr lang="ja-JP" altLang="en-US" u="sng" dirty="0"/>
              <a:t>個人情報保護による制約</a:t>
            </a:r>
            <a:endParaRPr lang="en-US" altLang="ja-JP" u="sng" dirty="0"/>
          </a:p>
          <a:p>
            <a:pPr lvl="2"/>
            <a:r>
              <a:rPr kumimoji="1" lang="ja-JP" altLang="en-US" dirty="0"/>
              <a:t>匿名加工処理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学術研究目的による例外規定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分野による指針</a:t>
            </a:r>
            <a:endParaRPr kumimoji="1" lang="en-US" altLang="ja-JP" dirty="0"/>
          </a:p>
          <a:p>
            <a:pPr marL="354013" lvl="1" indent="0">
              <a:buNone/>
            </a:pPr>
            <a:r>
              <a:rPr lang="ja-JP" altLang="en-US" dirty="0"/>
              <a:t>→機関の倫理審査委員会に確認</a:t>
            </a:r>
            <a:endParaRPr lang="en-US" altLang="ja-JP" dirty="0"/>
          </a:p>
          <a:p>
            <a:pPr marL="354013" lvl="1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6EF050D-55B4-4FD0-C399-95C2B0AD9D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4A6EA00-AE4D-0E0F-FB28-E188A042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研究後：</a:t>
            </a:r>
            <a:r>
              <a:rPr lang="ja-JP" altLang="en-US" dirty="0"/>
              <a:t>研究データの公開判断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1821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8895221-CEC2-D82F-3F41-950B1B21977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データの永続性担保、発見性向上の観点からリポジトリでの公開を推奨</a:t>
            </a:r>
            <a:endParaRPr kumimoji="1" lang="en-US" altLang="ja-JP" sz="16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D5672B7-ED63-1FC9-21C7-F3CE2B4B6C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B031CD-630A-419B-9D5E-2F6416F02156}" type="slidenum">
              <a:rPr lang="en-US" altLang="ja-JP" smtClean="0">
                <a:solidFill>
                  <a:prstClr val="black"/>
                </a:solidFill>
              </a:rPr>
              <a:pPr/>
              <a:t>24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951AB12-9ACD-B962-F4BD-00369FA6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公開先の選択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07BB0581-E348-1399-6DF0-F77A284D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907242"/>
              </p:ext>
            </p:extLst>
          </p:nvPr>
        </p:nvGraphicFramePr>
        <p:xfrm>
          <a:off x="502698" y="2304024"/>
          <a:ext cx="8249416" cy="3319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141">
                  <a:extLst>
                    <a:ext uri="{9D8B030D-6E8A-4147-A177-3AD203B41FA5}">
                      <a16:colId xmlns:a16="http://schemas.microsoft.com/office/drawing/2014/main" val="1143114121"/>
                    </a:ext>
                  </a:extLst>
                </a:gridCol>
                <a:gridCol w="2434121">
                  <a:extLst>
                    <a:ext uri="{9D8B030D-6E8A-4147-A177-3AD203B41FA5}">
                      <a16:colId xmlns:a16="http://schemas.microsoft.com/office/drawing/2014/main" val="3264871495"/>
                    </a:ext>
                  </a:extLst>
                </a:gridCol>
                <a:gridCol w="2603863">
                  <a:extLst>
                    <a:ext uri="{9D8B030D-6E8A-4147-A177-3AD203B41FA5}">
                      <a16:colId xmlns:a16="http://schemas.microsoft.com/office/drawing/2014/main" val="1151832433"/>
                    </a:ext>
                  </a:extLst>
                </a:gridCol>
                <a:gridCol w="1515291">
                  <a:extLst>
                    <a:ext uri="{9D8B030D-6E8A-4147-A177-3AD203B41FA5}">
                      <a16:colId xmlns:a16="http://schemas.microsoft.com/office/drawing/2014/main" val="729981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リポジトリの種類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メリット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デメリット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07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b="1" dirty="0"/>
                        <a:t>分野リポジトリ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分野専門のキュレーション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・個人情報チェック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・メタデータ付与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    (</a:t>
                      </a:r>
                      <a:r>
                        <a:rPr kumimoji="1" lang="en-US" altLang="ja-JP" dirty="0" err="1"/>
                        <a:t>JDCat,DDI</a:t>
                      </a:r>
                      <a:r>
                        <a:rPr kumimoji="1" lang="en-US" altLang="ja-JP" dirty="0"/>
                        <a:t>)</a:t>
                      </a:r>
                    </a:p>
                    <a:p>
                      <a:r>
                        <a:rPr kumimoji="1" lang="ja-JP" altLang="en-US" dirty="0"/>
                        <a:t>分野の慣習に対応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公開データの種類が限定される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運営の永続性が不透明</a:t>
                      </a:r>
                      <a:endParaRPr kumimoji="1" lang="en-US" altLang="ja-JP" strike="sngStrike" dirty="0"/>
                    </a:p>
                    <a:p>
                      <a:endParaRPr kumimoji="1" lang="en-US" altLang="ja-JP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TextGridRepository</a:t>
                      </a:r>
                      <a:endParaRPr kumimoji="1" lang="en-US" altLang="ja-JP" dirty="0"/>
                    </a:p>
                    <a:p>
                      <a:r>
                        <a:rPr lang="en-US" altLang="ja-JP" dirty="0"/>
                        <a:t>Qualitative Data Repository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65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b="1" dirty="0"/>
                        <a:t>機関リポジトリ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多様な種類のデータへの対応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機関によるメタデータ整備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リポジトリの永続性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汎用的なメタデータ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条件付き公開への対応</a:t>
                      </a:r>
                      <a:endParaRPr kumimoji="1" lang="en-US" altLang="ja-JP" dirty="0"/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各大学の機関リポジトリ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JSTAGE Data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57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b="1" dirty="0"/>
                        <a:t>汎用リポジトリ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セルフアーカイブによる即時公開が可能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アクセス制限に対応しているリポジトリもある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汎用的なメタデータ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研究データとしてのブランド</a:t>
                      </a:r>
                      <a:endParaRPr kumimoji="1" lang="en-US" altLang="ja-JP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利用料金が必要になる可能性</a:t>
                      </a:r>
                      <a:endParaRPr kumimoji="1" lang="en-US" altLang="ja-JP" dirty="0"/>
                    </a:p>
                    <a:p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Figshare</a:t>
                      </a:r>
                    </a:p>
                    <a:p>
                      <a:r>
                        <a:rPr kumimoji="1" lang="en-US" altLang="ja-JP" dirty="0" err="1"/>
                        <a:t>Zenodo</a:t>
                      </a:r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OSF</a:t>
                      </a:r>
                    </a:p>
                    <a:p>
                      <a:r>
                        <a:rPr kumimoji="1" lang="en-US" altLang="ja-JP" dirty="0"/>
                        <a:t>Mendeley Data</a:t>
                      </a:r>
                    </a:p>
                    <a:p>
                      <a:r>
                        <a:rPr kumimoji="1" lang="en-US" altLang="ja-JP" dirty="0"/>
                        <a:t>GitHub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416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305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4335BF0E-2C17-B979-CF8E-342A4A7F9A4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適法性の確認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対象のデータにライセンスを付与できるかどうかを確認</a:t>
            </a:r>
            <a:endParaRPr lang="en-US" altLang="ja-JP" sz="2000" dirty="0"/>
          </a:p>
          <a:p>
            <a:pPr lvl="2"/>
            <a:r>
              <a:rPr kumimoji="1" lang="ja-JP" altLang="en-US" sz="1600" dirty="0"/>
              <a:t>写本、絵画の所蔵者との兼ね合い</a:t>
            </a:r>
            <a:endParaRPr kumimoji="1" lang="en-US" altLang="ja-JP" sz="1600" dirty="0"/>
          </a:p>
          <a:p>
            <a:pPr lvl="2"/>
            <a:r>
              <a:rPr lang="en-US" altLang="ja-JP" sz="1600" dirty="0"/>
              <a:t>Public Domain</a:t>
            </a:r>
            <a:r>
              <a:rPr lang="ja-JP" altLang="en-US" sz="1600" dirty="0"/>
              <a:t>になっているものに対してライセンスは付与できない</a:t>
            </a:r>
            <a:endParaRPr lang="en-US" altLang="ja-JP" sz="1600" dirty="0"/>
          </a:p>
          <a:p>
            <a:pPr lvl="2"/>
            <a:r>
              <a:rPr kumimoji="1" lang="ja-JP" altLang="en-US" sz="1600" dirty="0"/>
              <a:t>助成機関、受け入れ先リポジトリの指定があれば従う</a:t>
            </a:r>
            <a:endParaRPr kumimoji="1" lang="en-US" altLang="ja-JP" sz="1600" dirty="0"/>
          </a:p>
          <a:p>
            <a:pPr lvl="2"/>
            <a:endParaRPr kumimoji="1" lang="en-US" altLang="ja-JP" sz="1600" dirty="0"/>
          </a:p>
          <a:p>
            <a:r>
              <a:rPr lang="ja-JP" altLang="en-US" sz="2400" dirty="0"/>
              <a:t>できるだけ自由度の高い標準ライセンスを選ぶ</a:t>
            </a:r>
            <a:endParaRPr lang="en-US" altLang="ja-JP" sz="2400" dirty="0"/>
          </a:p>
          <a:p>
            <a:pPr lvl="1"/>
            <a:r>
              <a:rPr lang="ja-JP" altLang="en-US" sz="2000" b="1" dirty="0"/>
              <a:t>推奨</a:t>
            </a:r>
            <a:r>
              <a:rPr lang="ja-JP" altLang="en-US" sz="2000" dirty="0"/>
              <a:t>：</a:t>
            </a:r>
            <a:r>
              <a:rPr lang="en-US" altLang="ja-JP" sz="2000" dirty="0"/>
              <a:t>CC BY 4.0</a:t>
            </a:r>
          </a:p>
          <a:p>
            <a:pPr lvl="1"/>
            <a:r>
              <a:rPr lang="ja-JP" altLang="en-US" sz="2000" b="1" dirty="0"/>
              <a:t>非推奨</a:t>
            </a:r>
            <a:r>
              <a:rPr lang="ja-JP" altLang="en-US" sz="2000" dirty="0"/>
              <a:t>：</a:t>
            </a:r>
            <a:r>
              <a:rPr lang="en-US" altLang="ja-JP" sz="2000" dirty="0"/>
              <a:t>NC/ND/</a:t>
            </a:r>
            <a:r>
              <a:rPr lang="ja-JP" altLang="en-US" sz="2000" dirty="0"/>
              <a:t>独自ライセンス</a:t>
            </a:r>
            <a:endParaRPr lang="en-US" altLang="ja-JP" sz="2000" dirty="0"/>
          </a:p>
          <a:p>
            <a:pPr marL="360363" lvl="1" indent="0">
              <a:buNone/>
            </a:pPr>
            <a:r>
              <a:rPr lang="en-US" altLang="ja-JP" sz="2000" dirty="0"/>
              <a:t> </a:t>
            </a:r>
            <a:r>
              <a:rPr lang="ja-JP" altLang="en-US" sz="2000" dirty="0"/>
              <a:t>（再利用・</a:t>
            </a:r>
            <a:r>
              <a:rPr lang="en-US" altLang="ja-JP" sz="2000" dirty="0"/>
              <a:t>TDM</a:t>
            </a:r>
            <a:r>
              <a:rPr lang="ja-JP" altLang="en-US" sz="2000" dirty="0"/>
              <a:t>・翻案を阻害しがち）</a:t>
            </a:r>
            <a:br>
              <a:rPr lang="ja-JP" altLang="en-US" sz="2000" dirty="0"/>
            </a:br>
            <a:endParaRPr lang="en-US" altLang="ja-JP" sz="2000" dirty="0"/>
          </a:p>
          <a:p>
            <a:pPr marL="360363" lvl="1" indent="0">
              <a:buNone/>
            </a:pPr>
            <a:endParaRPr lang="en-US" altLang="ja-JP" sz="1600" dirty="0"/>
          </a:p>
          <a:p>
            <a:r>
              <a:rPr lang="ja-JP" altLang="en-US" sz="2400" dirty="0"/>
              <a:t>機械可読への対応</a:t>
            </a:r>
            <a:endParaRPr lang="en-US" altLang="ja-JP" sz="2400" dirty="0"/>
          </a:p>
          <a:p>
            <a:pPr lvl="1"/>
            <a:r>
              <a:rPr lang="ja-JP" altLang="en-US" sz="2000" b="1" dirty="0"/>
              <a:t>機械可読</a:t>
            </a:r>
            <a:r>
              <a:rPr lang="ja-JP" altLang="en-US" sz="2000" dirty="0"/>
              <a:t>なライセンス</a:t>
            </a:r>
            <a:r>
              <a:rPr lang="en-US" altLang="ja-JP" sz="2000" dirty="0"/>
              <a:t>URI</a:t>
            </a:r>
            <a:r>
              <a:rPr lang="ja-JP" altLang="en-US" sz="2000" dirty="0"/>
              <a:t>をメタデータに明記。</a:t>
            </a:r>
            <a:endParaRPr lang="en-US" altLang="ja-JP" sz="1600" dirty="0"/>
          </a:p>
          <a:p>
            <a:pPr marL="360363" lvl="1" indent="0">
              <a:buNone/>
            </a:pPr>
            <a:r>
              <a:rPr lang="ja-JP" altLang="en-US" sz="2000" dirty="0"/>
              <a:t>検索、収集の際に利活用されやすくなる</a:t>
            </a:r>
            <a:endParaRPr lang="en-US" altLang="ja-JP" sz="2000" dirty="0"/>
          </a:p>
          <a:p>
            <a:pPr lvl="1"/>
            <a:endParaRPr lang="en-US" altLang="ja-JP" sz="2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16162BC-9E60-A5CB-162B-3375EA7D78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32D2D86-DD23-E1D6-4FFD-7568BA00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ライセンスの指定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921EB29-61AE-B8A9-6030-0BE3E2CC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812" y="3308911"/>
            <a:ext cx="890524" cy="310787"/>
          </a:xfrm>
          <a:prstGeom prst="rect">
            <a:avLst/>
          </a:prstGeom>
        </p:spPr>
      </p:pic>
      <p:pic>
        <p:nvPicPr>
          <p:cNvPr id="1026" name="Picture 2" descr="by-nd">
            <a:extLst>
              <a:ext uri="{FF2B5EF4-FFF2-40B4-BE49-F238E27FC236}">
                <a16:creationId xmlns:a16="http://schemas.microsoft.com/office/drawing/2014/main" id="{2FB55D3B-DF50-5C9F-B9ED-B170CD6FB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743" y="3797192"/>
            <a:ext cx="898221" cy="3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y-nc">
            <a:extLst>
              <a:ext uri="{FF2B5EF4-FFF2-40B4-BE49-F238E27FC236}">
                <a16:creationId xmlns:a16="http://schemas.microsoft.com/office/drawing/2014/main" id="{360F88F9-489A-5874-E751-171553085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113" y="3799878"/>
            <a:ext cx="890524" cy="31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E5E64AA-E8CE-B826-78F2-BEA169843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947" y="5890856"/>
            <a:ext cx="6136105" cy="6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25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129A40-976C-EB03-2C44-ED8A2640A14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どこに公開すればいいの？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利活用がみこまれる分野リポジトリが理想</a:t>
            </a:r>
            <a:endParaRPr lang="en-US" altLang="ja-JP" sz="2000" dirty="0"/>
          </a:p>
          <a:p>
            <a:pPr lvl="1"/>
            <a:r>
              <a:rPr lang="ja-JP" altLang="en-US" sz="2000" dirty="0"/>
              <a:t>永続性の観点から大学が運用する機関リポジトリがよい</a:t>
            </a:r>
            <a:endParaRPr lang="en-US" altLang="ja-JP" sz="2000" dirty="0"/>
          </a:p>
          <a:p>
            <a:pPr lvl="1"/>
            <a:r>
              <a:rPr lang="ja-JP" altLang="en-US" sz="2000" dirty="0"/>
              <a:t>即時性、アクセス制限の観点から汎用リポジトリも検討</a:t>
            </a:r>
            <a:endParaRPr lang="en-US" altLang="ja-JP" sz="2000" dirty="0"/>
          </a:p>
          <a:p>
            <a:pPr lvl="1"/>
            <a:endParaRPr kumimoji="1" lang="en-US" altLang="ja-JP" sz="2000" dirty="0"/>
          </a:p>
          <a:p>
            <a:r>
              <a:rPr lang="ja-JP" altLang="en-US" sz="2400" dirty="0"/>
              <a:t>公開するために何をすればいいの？</a:t>
            </a:r>
            <a:endParaRPr lang="en-US" altLang="ja-JP" sz="2400" dirty="0"/>
          </a:p>
          <a:p>
            <a:pPr lvl="1"/>
            <a:r>
              <a:rPr lang="ja-JP" altLang="en-US" sz="2000" dirty="0"/>
              <a:t>研究開始前から研究データの情報を整理する</a:t>
            </a:r>
            <a:endParaRPr lang="en-US" altLang="ja-JP" sz="2000" dirty="0"/>
          </a:p>
          <a:p>
            <a:pPr lvl="1"/>
            <a:r>
              <a:rPr lang="ja-JP" altLang="en-US" sz="2000" dirty="0"/>
              <a:t>研究データの権利関係を整理する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kumimoji="1" lang="ja-JP" altLang="en-US" sz="2400" dirty="0"/>
              <a:t>本当に公開しないとダメ</a:t>
            </a:r>
            <a:r>
              <a:rPr lang="ja-JP" altLang="en-US" sz="2400" dirty="0"/>
              <a:t>？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直近では、査読論文のエビデンスデータのみ公開必須</a:t>
            </a:r>
            <a:endParaRPr kumimoji="1" lang="en-US" altLang="ja-JP" sz="2000" dirty="0"/>
          </a:p>
          <a:p>
            <a:pPr lvl="1"/>
            <a:r>
              <a:rPr kumimoji="1" lang="ja-JP" altLang="en-US" sz="2000" dirty="0"/>
              <a:t>オープン・アンド・クローズ戦略を踏まえた公開が必要</a:t>
            </a:r>
            <a:endParaRPr kumimoji="1" lang="en-US" altLang="ja-JP" sz="2000" dirty="0"/>
          </a:p>
          <a:p>
            <a:pPr lvl="2"/>
            <a:r>
              <a:rPr kumimoji="1" lang="ja-JP" altLang="en-US" sz="1800" dirty="0"/>
              <a:t>公開には、法的・倫理的配慮が必要</a:t>
            </a:r>
            <a:endParaRPr kumimoji="1" lang="en-US" altLang="ja-JP" sz="1800" dirty="0"/>
          </a:p>
          <a:p>
            <a:pPr lvl="2"/>
            <a:r>
              <a:rPr lang="ja-JP" altLang="en-US" sz="1800" dirty="0"/>
              <a:t>文化的感受性が高いデータ（先住民資料、宗教的資料）は関係者との合意形成を行う必要性</a:t>
            </a:r>
          </a:p>
          <a:p>
            <a:pPr lvl="2"/>
            <a:r>
              <a:rPr lang="ja-JP" altLang="en-US" sz="1800" dirty="0"/>
              <a:t>法的・倫理的配慮から公開できない場合も、メタデータの公開は必要</a:t>
            </a:r>
            <a:endParaRPr kumimoji="1" lang="ja-JP" altLang="en-US" sz="18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5D5D8CF-3CCC-A6C3-7317-6F10C8721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人文学分野の研究データを公開するには？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9326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AB038036-97FC-3B57-1572-C71049F6E99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トップダウンによるデータ公開環境の整備</a:t>
            </a:r>
            <a:endParaRPr kumimoji="1" lang="en-US" altLang="ja-JP" sz="2400" dirty="0"/>
          </a:p>
          <a:p>
            <a:pPr lvl="1"/>
            <a:r>
              <a:rPr kumimoji="1" lang="ja-JP" altLang="en-US" sz="2000" dirty="0"/>
              <a:t>公的助成による研究成果の公開義務</a:t>
            </a:r>
            <a:endParaRPr kumimoji="1" lang="en-US" altLang="ja-JP" sz="2000" dirty="0"/>
          </a:p>
          <a:p>
            <a:pPr lvl="1"/>
            <a:r>
              <a:rPr kumimoji="1" lang="en-US" altLang="ja-JP" sz="2000" dirty="0"/>
              <a:t>Data Availability Statement</a:t>
            </a:r>
            <a:r>
              <a:rPr lang="ja-JP" altLang="en-US" sz="2000" dirty="0"/>
              <a:t>を採用するジャーナルの増加</a:t>
            </a:r>
            <a:endParaRPr lang="en-US" altLang="ja-JP" sz="1600" dirty="0"/>
          </a:p>
          <a:p>
            <a:pPr lvl="1"/>
            <a:r>
              <a:rPr lang="ja-JP" altLang="en-US" sz="2000" dirty="0"/>
              <a:t>研究インフラによる公開体制の整備</a:t>
            </a:r>
            <a:endParaRPr lang="en-US" altLang="ja-JP" sz="2000" dirty="0"/>
          </a:p>
          <a:p>
            <a:pPr marL="360363" lvl="1" indent="0">
              <a:buNone/>
            </a:pPr>
            <a:endParaRPr kumimoji="1" lang="en-US" altLang="ja-JP" sz="2800" dirty="0"/>
          </a:p>
          <a:p>
            <a:r>
              <a:rPr kumimoji="1" lang="ja-JP" altLang="en-US" sz="2400" dirty="0"/>
              <a:t>機関リポジトリを中心に</a:t>
            </a:r>
            <a:r>
              <a:rPr kumimoji="1" lang="en-US" altLang="ja-JP" sz="2400" dirty="0"/>
              <a:t>…</a:t>
            </a:r>
            <a:endParaRPr lang="en-US" altLang="ja-JP" sz="2400" dirty="0"/>
          </a:p>
          <a:p>
            <a:pPr lvl="1"/>
            <a:r>
              <a:rPr kumimoji="1" lang="ja-JP" altLang="en-US" sz="2200" dirty="0"/>
              <a:t>エビデンスデータ（論文図表）、</a:t>
            </a:r>
            <a:endParaRPr kumimoji="1" lang="en-US" altLang="ja-JP" sz="2200" dirty="0"/>
          </a:p>
          <a:p>
            <a:pPr lvl="1"/>
            <a:r>
              <a:rPr kumimoji="1" lang="ja-JP" altLang="en-US" sz="2200" dirty="0"/>
              <a:t>研究概要のメタデータ公開</a:t>
            </a:r>
            <a:endParaRPr kumimoji="1" lang="en-US" altLang="ja-JP" sz="2200" dirty="0"/>
          </a:p>
          <a:p>
            <a:r>
              <a:rPr lang="ja-JP" altLang="en-US" sz="2400" dirty="0"/>
              <a:t>分野リポジトリで</a:t>
            </a:r>
            <a:r>
              <a:rPr lang="en-US" altLang="ja-JP" sz="2400" dirty="0"/>
              <a:t>…</a:t>
            </a:r>
            <a:endParaRPr kumimoji="1" lang="en-US" altLang="ja-JP" sz="2400" dirty="0"/>
          </a:p>
          <a:p>
            <a:pPr lvl="1"/>
            <a:r>
              <a:rPr lang="en-US" altLang="ja-JP" sz="2200" dirty="0"/>
              <a:t>IIIF,TEI</a:t>
            </a:r>
            <a:r>
              <a:rPr lang="ja-JP" altLang="en-US" sz="2200" dirty="0"/>
              <a:t>メタデータを使った利活用のための公開</a:t>
            </a:r>
            <a:endParaRPr lang="en-US" altLang="ja-JP" sz="2200" dirty="0"/>
          </a:p>
          <a:p>
            <a:pPr marL="360363" lvl="1" indent="0">
              <a:buNone/>
            </a:pPr>
            <a:endParaRPr lang="en-US" altLang="ja-JP" sz="2200" dirty="0"/>
          </a:p>
          <a:p>
            <a:pPr marL="360363" lvl="1" indent="0">
              <a:buNone/>
            </a:pPr>
            <a:endParaRPr lang="en-US" altLang="ja-JP" sz="2200" dirty="0"/>
          </a:p>
          <a:p>
            <a:r>
              <a:rPr lang="ja-JP" altLang="en-US" sz="2400" dirty="0"/>
              <a:t>ボトムアップによる研究データの公開の促進</a:t>
            </a:r>
            <a:endParaRPr lang="en-US" altLang="ja-JP" sz="2400" dirty="0"/>
          </a:p>
          <a:p>
            <a:pPr lvl="1"/>
            <a:r>
              <a:rPr lang="ja-JP" altLang="en-US" sz="2200" dirty="0"/>
              <a:t>分野におけるデータ公開ガイドラインの整備</a:t>
            </a:r>
            <a:endParaRPr lang="en-US" altLang="ja-JP" sz="2200" dirty="0"/>
          </a:p>
          <a:p>
            <a:pPr lvl="1"/>
            <a:r>
              <a:rPr lang="ja-JP" altLang="en-US" sz="2200" dirty="0"/>
              <a:t>データ提供者へのインセンティブの設計</a:t>
            </a:r>
            <a:endParaRPr lang="en-US" altLang="ja-JP" sz="2200" dirty="0"/>
          </a:p>
          <a:p>
            <a:pPr lvl="1"/>
            <a:endParaRPr lang="en-US" altLang="ja-JP" sz="2200" dirty="0"/>
          </a:p>
          <a:p>
            <a:pPr marL="360363" lvl="1" indent="0">
              <a:buNone/>
            </a:pPr>
            <a:endParaRPr lang="en-US" altLang="ja-JP" sz="2000" dirty="0"/>
          </a:p>
          <a:p>
            <a:pPr marL="719138" lvl="2" indent="0">
              <a:buNone/>
            </a:pPr>
            <a:endParaRPr kumimoji="1" lang="en-US" altLang="ja-JP" dirty="0"/>
          </a:p>
          <a:p>
            <a:pPr marL="360363" lvl="1" indent="0">
              <a:buNone/>
            </a:pP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F0B9302-56B1-0979-130F-A654EB824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241537E-E5A2-CEAB-7571-36E3CCD8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研究データ公開の展望</a:t>
            </a: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3231121D-4C54-B6D8-423E-6F70DFF991A4}"/>
              </a:ext>
            </a:extLst>
          </p:cNvPr>
          <p:cNvSpPr/>
          <p:nvPr/>
        </p:nvSpPr>
        <p:spPr>
          <a:xfrm rot="5400000">
            <a:off x="4435495" y="2188687"/>
            <a:ext cx="273009" cy="1184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AC9EE9C1-8611-A3F3-2B7C-6348BE4F7941}"/>
              </a:ext>
            </a:extLst>
          </p:cNvPr>
          <p:cNvSpPr/>
          <p:nvPr/>
        </p:nvSpPr>
        <p:spPr>
          <a:xfrm rot="5400000">
            <a:off x="4395986" y="4428435"/>
            <a:ext cx="352026" cy="11843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058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b="1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オープンサイエンスに</a:t>
            </a:r>
            <a:r>
              <a:rPr lang="ja-JP" altLang="en-US" b="1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よって</a:t>
            </a:r>
            <a:endParaRPr kumimoji="1" lang="en-US" altLang="ja-JP" b="1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研究成果の公開が全学術分野で進展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国外、他分野交流の機会の拡大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査読・公開要件の明確化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公的助成の責務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研究インフラによって研究環境に変化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研究インフラによる研究支援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/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DMP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による研究管理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1" indent="0">
              <a:buNone/>
            </a:pP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b="1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データ公開のためには</a:t>
            </a:r>
            <a:endParaRPr lang="en-US" altLang="ja-JP" b="1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データマネジメントプラン（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DMP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）によるデータ管理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/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データ公開時のメタデータとなる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/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公開可否を判断する資料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よりよいデータ公開環境を構築するためには、コミュニティによる公開</a:t>
            </a: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i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インセンティブ・ルールの見直しが必要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75DDF2-CCBA-47C8-80C1-56215898B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97E8F-7A84-4DD5-9209-DE937918CEEE}" type="slidenum"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28</a:t>
            </a:fld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まとめ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C7F5C0-25A7-405E-AB07-3528D8CC353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Picture 2" descr="集合している人たちのイラスト（白衣）">
            <a:extLst>
              <a:ext uri="{FF2B5EF4-FFF2-40B4-BE49-F238E27FC236}">
                <a16:creationId xmlns:a16="http://schemas.microsoft.com/office/drawing/2014/main" id="{DB99DC98-2D1E-44EB-90A8-297A017C3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83" y="1484710"/>
            <a:ext cx="1958355" cy="159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583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8E403E8-99C7-4B5B-BBBE-B5F5821CD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7E8F-7A84-4DD5-9209-DE937918CEEE}" type="slidenum"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29</a:t>
            </a:fld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6286226-6791-4AA5-A336-8CB127EE033B}"/>
              </a:ext>
            </a:extLst>
          </p:cNvPr>
          <p:cNvGrpSpPr/>
          <p:nvPr/>
        </p:nvGrpSpPr>
        <p:grpSpPr>
          <a:xfrm>
            <a:off x="5330463" y="3631989"/>
            <a:ext cx="2861037" cy="1307531"/>
            <a:chOff x="2702472" y="2489769"/>
            <a:chExt cx="3739054" cy="1623046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09BE6DA-46D9-4198-ACA4-1E9E1337F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7295" y="2489769"/>
              <a:ext cx="2689411" cy="761154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DF370219-1FD6-480E-96C2-DCAA368F6948}"/>
                </a:ext>
              </a:extLst>
            </p:cNvPr>
            <p:cNvSpPr txBox="1"/>
            <p:nvPr/>
          </p:nvSpPr>
          <p:spPr>
            <a:xfrm>
              <a:off x="3082627" y="3658884"/>
              <a:ext cx="2978742" cy="453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schemeClr val="bg1">
                      <a:lumMod val="6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asaoka</a:t>
              </a:r>
              <a:r>
                <a:rPr kumimoji="1" lang="en-US" altLang="ja-JP" sz="2000" dirty="0">
                  <a:solidFill>
                    <a:schemeClr val="bg1">
                      <a:lumMod val="6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@nii.ac.jp</a:t>
              </a:r>
              <a:endParaRPr kumimoji="1" lang="ja-JP" altLang="en-US" sz="20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5F0F8EB-841C-4873-B0F8-A3817EBCDF39}"/>
                </a:ext>
              </a:extLst>
            </p:cNvPr>
            <p:cNvSpPr txBox="1"/>
            <p:nvPr/>
          </p:nvSpPr>
          <p:spPr>
            <a:xfrm>
              <a:off x="2702472" y="3242047"/>
              <a:ext cx="3739054" cy="453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schemeClr val="bg1">
                      <a:lumMod val="6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https://rcos.nii.ac.jp/</a:t>
              </a:r>
              <a:endParaRPr kumimoji="1" lang="ja-JP" altLang="en-US" sz="2000" dirty="0">
                <a:solidFill>
                  <a:schemeClr val="bg1">
                    <a:lumMod val="6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C9B5886-E61E-44FA-890C-3D0B99F511D3}"/>
              </a:ext>
            </a:extLst>
          </p:cNvPr>
          <p:cNvSpPr/>
          <p:nvPr/>
        </p:nvSpPr>
        <p:spPr>
          <a:xfrm>
            <a:off x="870010" y="5078027"/>
            <a:ext cx="7645339" cy="8877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44A9FF1-6B0D-4631-9E43-230E087AC8B8}"/>
              </a:ext>
            </a:extLst>
          </p:cNvPr>
          <p:cNvSpPr/>
          <p:nvPr/>
        </p:nvSpPr>
        <p:spPr>
          <a:xfrm>
            <a:off x="731019" y="5134798"/>
            <a:ext cx="7923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研究データの公開で相談したいことがあれば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　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NII RCOS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にご連絡ください！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2" name="Picture 6" descr="インフルエンサーのイラスト（男性）">
            <a:extLst>
              <a:ext uri="{FF2B5EF4-FFF2-40B4-BE49-F238E27FC236}">
                <a16:creationId xmlns:a16="http://schemas.microsoft.com/office/drawing/2014/main" id="{21A55F97-10A7-4ED2-A12B-EFBD9254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87" y="1754251"/>
            <a:ext cx="3838538" cy="281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>
            <a:extLst>
              <a:ext uri="{FF2B5EF4-FFF2-40B4-BE49-F238E27FC236}">
                <a16:creationId xmlns:a16="http://schemas.microsoft.com/office/drawing/2014/main" id="{B1D6F0EC-23CF-4F11-9D39-5F9D4CAFC0E0}"/>
              </a:ext>
            </a:extLst>
          </p:cNvPr>
          <p:cNvSpPr txBox="1">
            <a:spLocks/>
          </p:cNvSpPr>
          <p:nvPr/>
        </p:nvSpPr>
        <p:spPr>
          <a:xfrm>
            <a:off x="592029" y="768350"/>
            <a:ext cx="7923320" cy="6131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「私たちの研究」から「みんなの研究」へ</a:t>
            </a:r>
            <a:endParaRPr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880365-7B42-2E51-329F-5FB712E19D71}"/>
              </a:ext>
            </a:extLst>
          </p:cNvPr>
          <p:cNvSpPr txBox="1"/>
          <p:nvPr/>
        </p:nvSpPr>
        <p:spPr>
          <a:xfrm>
            <a:off x="610340" y="6157112"/>
            <a:ext cx="7923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/>
              <a:t>本報告は、</a:t>
            </a:r>
            <a:r>
              <a:rPr lang="en-US" altLang="ja-JP" sz="1100" dirty="0"/>
              <a:t>JSPS </a:t>
            </a:r>
            <a:r>
              <a:rPr lang="ja-JP" altLang="en-US" sz="1100" dirty="0"/>
              <a:t>人文学・社会科学データインフラストラクチャー構築推進事業</a:t>
            </a:r>
            <a:r>
              <a:rPr lang="en-US" altLang="ja-JP" sz="1100" dirty="0"/>
              <a:t>JPJS00220180001</a:t>
            </a:r>
            <a:r>
              <a:rPr lang="ja-JP" altLang="en-US" sz="1100" dirty="0"/>
              <a:t>、</a:t>
            </a:r>
            <a:r>
              <a:rPr lang="en-US" altLang="ja-JP" sz="1100" dirty="0"/>
              <a:t>JPJS00218077184,</a:t>
            </a:r>
          </a:p>
          <a:p>
            <a:r>
              <a:rPr lang="en-US" altLang="ja-JP" sz="1100" dirty="0"/>
              <a:t>JSPS </a:t>
            </a:r>
            <a:r>
              <a:rPr lang="ja-JP" altLang="en-US" sz="1100" dirty="0"/>
              <a:t>人文学・社会科学データインフラストラクチャー強化事業</a:t>
            </a:r>
            <a:r>
              <a:rPr lang="en-US" altLang="ja-JP" sz="1100" dirty="0"/>
              <a:t>JPJS00320231002</a:t>
            </a:r>
            <a:r>
              <a:rPr lang="ja-JP" altLang="en-US" sz="1100" dirty="0"/>
              <a:t>の成果をもとにしております</a:t>
            </a:r>
          </a:p>
        </p:txBody>
      </p:sp>
    </p:spTree>
    <p:extLst>
      <p:ext uri="{BB962C8B-B14F-4D97-AF65-F5344CB8AC3E}">
        <p14:creationId xmlns:p14="http://schemas.microsoft.com/office/powerpoint/2010/main" val="328353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292D8-8B16-893F-68FE-8F9533CC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00C96E-02A8-4741-D6BE-F30E339A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オープンサイエンス（</a:t>
            </a:r>
            <a:r>
              <a:rPr kumimoji="1" lang="en-US" altLang="ja-JP" dirty="0"/>
              <a:t>OS</a:t>
            </a:r>
            <a:r>
              <a:rPr kumimoji="1" lang="ja-JP" altLang="en-US" dirty="0"/>
              <a:t>）とは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6E82E72-3958-D824-CB56-3DC27BC07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19" y="2264251"/>
            <a:ext cx="3790812" cy="411476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1E0EB8C-C8F4-6E79-34E1-61346E42C772}"/>
              </a:ext>
            </a:extLst>
          </p:cNvPr>
          <p:cNvSpPr txBox="1"/>
          <p:nvPr/>
        </p:nvSpPr>
        <p:spPr>
          <a:xfrm>
            <a:off x="655490" y="6480447"/>
            <a:ext cx="4502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オープンサイエンスの要素（</a:t>
            </a:r>
            <a:r>
              <a:rPr lang="en-US" altLang="ja-JP" sz="1600" dirty="0"/>
              <a:t>UNESCO 2021</a:t>
            </a:r>
            <a:r>
              <a:rPr lang="ja-JP" altLang="en-US" sz="1600" dirty="0"/>
              <a:t>）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C94222DB-3E4F-D797-FBA9-E420AA9E2506}"/>
              </a:ext>
            </a:extLst>
          </p:cNvPr>
          <p:cNvSpPr/>
          <p:nvPr/>
        </p:nvSpPr>
        <p:spPr>
          <a:xfrm>
            <a:off x="4606660" y="2618603"/>
            <a:ext cx="3925339" cy="1623203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chemeClr val="tx1"/>
                </a:solidFill>
              </a:rPr>
              <a:t>科学知識へのオープンアクセス</a:t>
            </a:r>
            <a:endParaRPr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sz="1600" dirty="0">
                <a:solidFill>
                  <a:schemeClr val="tx1"/>
                </a:solidFill>
              </a:rPr>
              <a:t>・研究論文</a:t>
            </a:r>
            <a:r>
              <a:rPr lang="ja-JP" altLang="en-US" sz="1600" dirty="0">
                <a:solidFill>
                  <a:schemeClr val="tx1"/>
                </a:solidFill>
              </a:rPr>
              <a:t>のオープンアクセス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・</a:t>
            </a:r>
            <a:r>
              <a:rPr kumimoji="1" lang="ja-JP" altLang="en-US" sz="1600" dirty="0">
                <a:solidFill>
                  <a:schemeClr val="tx1"/>
                </a:solidFill>
              </a:rPr>
              <a:t>研究データ公開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lvl="1"/>
            <a:r>
              <a:rPr lang="ja-JP" altLang="en-US" sz="1400" dirty="0">
                <a:solidFill>
                  <a:schemeClr val="tx1"/>
                </a:solidFill>
              </a:rPr>
              <a:t>・ソフトウェア、ソース</a:t>
            </a:r>
            <a:r>
              <a:rPr kumimoji="1" lang="ja-JP" altLang="en-US" sz="1400" dirty="0">
                <a:solidFill>
                  <a:schemeClr val="tx1"/>
                </a:solidFill>
              </a:rPr>
              <a:t>コードの公開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lvl="1"/>
            <a:r>
              <a:rPr lang="ja-JP" altLang="en-US" sz="1400" dirty="0">
                <a:solidFill>
                  <a:schemeClr val="tx1"/>
                </a:solidFill>
              </a:rPr>
              <a:t>・</a:t>
            </a:r>
            <a:r>
              <a:rPr kumimoji="1" lang="ja-JP" altLang="en-US" sz="1400" dirty="0">
                <a:solidFill>
                  <a:schemeClr val="tx1"/>
                </a:solidFill>
              </a:rPr>
              <a:t>教材の公開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600" dirty="0">
                <a:solidFill>
                  <a:schemeClr val="tx1"/>
                </a:solidFill>
              </a:rPr>
              <a:t>→狭義のオープンサイエンス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FB9E6E7-6646-ABE7-9FDD-CAE0064D0881}"/>
              </a:ext>
            </a:extLst>
          </p:cNvPr>
          <p:cNvSpPr/>
          <p:nvPr/>
        </p:nvSpPr>
        <p:spPr>
          <a:xfrm>
            <a:off x="4606661" y="4472807"/>
            <a:ext cx="3790812" cy="1524011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chemeClr val="tx1"/>
                </a:solidFill>
              </a:rPr>
              <a:t>研究インフラの整備</a:t>
            </a:r>
            <a:endParaRPr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・</a:t>
            </a:r>
            <a:r>
              <a:rPr lang="ja-JP" altLang="en-US" sz="1400" dirty="0">
                <a:solidFill>
                  <a:schemeClr val="tx1"/>
                </a:solidFill>
              </a:rPr>
              <a:t>リポジトリ（アーカイブ）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・研究データ管理システム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・ディスカバリーサービスデータベース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・解析システム　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E406B1-78B7-D8FC-8447-2A31333273A4}"/>
              </a:ext>
            </a:extLst>
          </p:cNvPr>
          <p:cNvSpPr/>
          <p:nvPr/>
        </p:nvSpPr>
        <p:spPr>
          <a:xfrm>
            <a:off x="4961486" y="6137096"/>
            <a:ext cx="4132536" cy="6420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今回は研究データ公開とそのためのインフラを中心に報告します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B530364-55F1-00DD-8B8A-6071B857C286}"/>
              </a:ext>
            </a:extLst>
          </p:cNvPr>
          <p:cNvSpPr/>
          <p:nvPr/>
        </p:nvSpPr>
        <p:spPr>
          <a:xfrm>
            <a:off x="115292" y="5467349"/>
            <a:ext cx="3057524" cy="911666"/>
          </a:xfrm>
          <a:prstGeom prst="roundRect">
            <a:avLst/>
          </a:prstGeom>
          <a:solidFill>
            <a:srgbClr val="FFFFCC">
              <a:alpha val="30196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chemeClr val="tx1"/>
                </a:solidFill>
              </a:rPr>
              <a:t>社会的アクターの関与</a:t>
            </a:r>
            <a:endParaRPr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・市民の</a:t>
            </a:r>
            <a:r>
              <a:rPr lang="ja-JP" altLang="en-US" sz="1400" dirty="0">
                <a:solidFill>
                  <a:schemeClr val="tx1"/>
                </a:solidFill>
              </a:rPr>
              <a:t>参画による新しい</a:t>
            </a:r>
            <a:r>
              <a:rPr kumimoji="1" lang="ja-JP" altLang="en-US" sz="1400" dirty="0">
                <a:solidFill>
                  <a:schemeClr val="tx1"/>
                </a:solidFill>
              </a:rPr>
              <a:t>科学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・政策立案者、企業との連携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96A3031-4DC0-F462-53E5-3A803B12E971}"/>
              </a:ext>
            </a:extLst>
          </p:cNvPr>
          <p:cNvSpPr/>
          <p:nvPr/>
        </p:nvSpPr>
        <p:spPr>
          <a:xfrm>
            <a:off x="115291" y="3907344"/>
            <a:ext cx="3057525" cy="82857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196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chemeClr val="tx1"/>
                </a:solidFill>
              </a:rPr>
              <a:t>他の知識システムとの対話</a:t>
            </a:r>
            <a:endParaRPr lang="en-US" altLang="ja-JP" b="1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・先住民、地域が持つ伝統的知識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　</a:t>
            </a:r>
            <a:r>
              <a:rPr kumimoji="1" lang="ja-JP" altLang="en-US" sz="1400" dirty="0">
                <a:solidFill>
                  <a:schemeClr val="tx1"/>
                </a:solidFill>
              </a:rPr>
              <a:t>の導入と活用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A05A4C-8458-DFB9-7090-32697A23F85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/>
              <a:t>科学者と社会全体の利益のために、あらゆる分野の研究を誰もが利用できるようにするための実践（</a:t>
            </a:r>
            <a:r>
              <a:rPr kumimoji="1" lang="en-US" altLang="ja-JP" sz="2400" dirty="0"/>
              <a:t>UNESCO 2023</a:t>
            </a:r>
            <a:r>
              <a:rPr kumimoji="1" lang="ja-JP" altLang="en-US" sz="2400" dirty="0"/>
              <a:t>）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dirty="0"/>
          </a:p>
          <a:p>
            <a:pPr marL="354013" lvl="1" indent="0">
              <a:buNone/>
            </a:pPr>
            <a:endParaRPr lang="en-US" altLang="ja-JP" sz="2800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941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C05A5-9EA1-3EF8-A2E2-E5ECC3B4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F73D84-B844-503C-510C-324AA9754A8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pPr marL="4763" indent="0">
              <a:buNone/>
            </a:pPr>
            <a:r>
              <a:rPr lang="ja-JP" altLang="en-US" b="1" dirty="0"/>
              <a:t>情報技術発達以前</a:t>
            </a:r>
            <a:endParaRPr lang="en-US" altLang="ja-JP" b="1" dirty="0"/>
          </a:p>
          <a:p>
            <a:pPr lvl="1"/>
            <a:r>
              <a:rPr lang="ja-JP" altLang="en-US" dirty="0"/>
              <a:t>研究データは研究界の公共財</a:t>
            </a:r>
            <a:endParaRPr lang="en-US" altLang="ja-JP" dirty="0"/>
          </a:p>
          <a:p>
            <a:pPr marL="725488" lvl="2" indent="0">
              <a:buNone/>
            </a:pPr>
            <a:r>
              <a:rPr lang="ja-JP" altLang="en-US" dirty="0"/>
              <a:t>貴重な研究データの保護、国際比較研究データの公開</a:t>
            </a:r>
            <a:endParaRPr lang="en-US" altLang="ja-JP" dirty="0"/>
          </a:p>
          <a:p>
            <a:pPr marL="4763" indent="0" algn="ctr">
              <a:buNone/>
            </a:pPr>
            <a:r>
              <a:rPr lang="ja-JP" altLang="en-US" sz="2000" b="1" dirty="0">
                <a:solidFill>
                  <a:srgbClr val="FF0000"/>
                </a:solidFill>
              </a:rPr>
              <a:t>分野を代表するデータが共有、研究データは研究者個人のもの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461963" indent="-457200"/>
            <a:endParaRPr lang="en-US" altLang="ja-JP" dirty="0"/>
          </a:p>
          <a:p>
            <a:pPr marL="4763" indent="0">
              <a:buNone/>
            </a:pPr>
            <a:r>
              <a:rPr lang="ja-JP" altLang="en-US" b="1" dirty="0"/>
              <a:t>情報技術発達によって</a:t>
            </a:r>
            <a:endParaRPr lang="en-US" altLang="ja-JP" b="1" dirty="0"/>
          </a:p>
          <a:p>
            <a:pPr marL="817563" lvl="1" indent="-457200"/>
            <a:r>
              <a:rPr lang="ja-JP" altLang="en-US" dirty="0"/>
              <a:t>地域や研究分野を越えた研究データ共有</a:t>
            </a:r>
            <a:endParaRPr lang="en-US" altLang="ja-JP" dirty="0"/>
          </a:p>
          <a:p>
            <a:pPr marL="360363" lvl="1" indent="0">
              <a:buNone/>
            </a:pPr>
            <a:r>
              <a:rPr lang="ja-JP" altLang="en-US" sz="1800" dirty="0"/>
              <a:t>　ー電子化した文化資源を長期的保存</a:t>
            </a:r>
          </a:p>
          <a:p>
            <a:pPr marL="360363" lvl="1" indent="0">
              <a:buNone/>
            </a:pPr>
            <a:r>
              <a:rPr lang="ja-JP" altLang="en-US" sz="1800" dirty="0"/>
              <a:t>　ー電子化した研究データのダウンロード提供</a:t>
            </a:r>
            <a:endParaRPr lang="en-US" altLang="ja-JP" sz="1800" dirty="0"/>
          </a:p>
          <a:p>
            <a:pPr lvl="1"/>
            <a:r>
              <a:rPr lang="en-US" altLang="ja-JP" sz="2000" dirty="0"/>
              <a:t>	</a:t>
            </a:r>
            <a:r>
              <a:rPr lang="ja-JP" altLang="en-US" dirty="0"/>
              <a:t>学術出版社主導のデータ公開推進</a:t>
            </a:r>
            <a:endParaRPr lang="en-US" altLang="ja-JP" dirty="0"/>
          </a:p>
          <a:p>
            <a:pPr marL="719138" lvl="2" indent="0">
              <a:buNone/>
            </a:pPr>
            <a:r>
              <a:rPr lang="ja-JP" altLang="en-US" sz="1900" dirty="0"/>
              <a:t>心理学等の分野を中心に、研究の透明性を高める試み</a:t>
            </a:r>
          </a:p>
          <a:p>
            <a:pPr marL="719138" lvl="2" indent="0">
              <a:buNone/>
            </a:pPr>
            <a:r>
              <a:rPr lang="ja-JP" altLang="en-US" sz="1900" dirty="0"/>
              <a:t>→論文のエビデンスデータの公開推奨／義務化の進展</a:t>
            </a:r>
            <a:endParaRPr lang="en-US" altLang="ja-JP" sz="1900" dirty="0"/>
          </a:p>
          <a:p>
            <a:pPr lvl="1"/>
            <a:r>
              <a:rPr lang="ja-JP" altLang="en-US" sz="2300" dirty="0"/>
              <a:t>公的資金で行った研究は社会全体の公共財</a:t>
            </a:r>
            <a:endParaRPr lang="en-US" altLang="ja-JP" sz="2300" dirty="0"/>
          </a:p>
          <a:p>
            <a:pPr marL="719138" lvl="2" indent="0">
              <a:buNone/>
            </a:pPr>
            <a:r>
              <a:rPr lang="ja-JP" altLang="en-US" sz="1900" dirty="0"/>
              <a:t>公的助成を受けた研究の成果は原則公開の制度化</a:t>
            </a:r>
            <a:endParaRPr lang="en-US" altLang="ja-JP" sz="1900" dirty="0"/>
          </a:p>
          <a:p>
            <a:pPr marL="0" indent="-1587" algn="ctr">
              <a:buNone/>
            </a:pPr>
            <a:r>
              <a:rPr lang="ja-JP" altLang="en-US" sz="2000" b="1" dirty="0">
                <a:solidFill>
                  <a:srgbClr val="FF0000"/>
                </a:solidFill>
              </a:rPr>
              <a:t>研究データ公開が科学の常識となりつつある</a:t>
            </a:r>
            <a:endParaRPr lang="en-US" altLang="ja-JP" sz="1600" b="1" dirty="0">
              <a:solidFill>
                <a:srgbClr val="FF0000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36122A0-695B-8B74-8F43-829D5FF0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研究データ公開環境の変化</a:t>
            </a:r>
            <a:endParaRPr lang="en-US" altLang="ja-JP" sz="36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551461-B4CC-D5CD-F761-2552CCD3DD5A}"/>
              </a:ext>
            </a:extLst>
          </p:cNvPr>
          <p:cNvSpPr/>
          <p:nvPr/>
        </p:nvSpPr>
        <p:spPr>
          <a:xfrm>
            <a:off x="558079" y="1216113"/>
            <a:ext cx="7955947" cy="16946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30EEF5-13DD-3591-66CC-0A94D3889555}"/>
              </a:ext>
            </a:extLst>
          </p:cNvPr>
          <p:cNvSpPr/>
          <p:nvPr/>
        </p:nvSpPr>
        <p:spPr>
          <a:xfrm>
            <a:off x="576054" y="3090907"/>
            <a:ext cx="7991891" cy="34927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6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BDD59-CB43-EAE0-BA4E-AB1D84EF61B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2000" y="1314994"/>
            <a:ext cx="7920000" cy="5273006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Data Availability Statement</a:t>
            </a:r>
            <a:r>
              <a:rPr lang="ja-JP" altLang="en-US" sz="2400" dirty="0"/>
              <a:t>（</a:t>
            </a:r>
            <a:r>
              <a:rPr lang="en-US" altLang="ja-JP" sz="2400" dirty="0"/>
              <a:t>DAS</a:t>
            </a:r>
            <a:r>
              <a:rPr lang="ja-JP" altLang="en-US" sz="2400" dirty="0"/>
              <a:t>：データ利用可能性声明）</a:t>
            </a:r>
            <a:r>
              <a:rPr kumimoji="1" lang="ja-JP" altLang="en-US" sz="2400" dirty="0"/>
              <a:t>の記載を行う出版物は年々増加</a:t>
            </a:r>
            <a:r>
              <a:rPr lang="ja-JP" altLang="en-US" sz="2400" dirty="0"/>
              <a:t>　</a:t>
            </a:r>
            <a:endParaRPr kumimoji="1" lang="en-US" altLang="ja-JP" sz="2400" dirty="0"/>
          </a:p>
          <a:p>
            <a:pPr lvl="1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C12402-485A-372F-1B09-8A102A0E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dirty="0"/>
              <a:t>論文のエビデンスデータ公開に向けて</a:t>
            </a:r>
            <a:endParaRPr kumimoji="1" lang="ja-JP" altLang="en-US" sz="3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BA2929-DB8E-6A90-2277-A54BDBF887E6}"/>
              </a:ext>
            </a:extLst>
          </p:cNvPr>
          <p:cNvSpPr txBox="1"/>
          <p:nvPr/>
        </p:nvSpPr>
        <p:spPr>
          <a:xfrm>
            <a:off x="612000" y="6449500"/>
            <a:ext cx="8429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 err="1"/>
              <a:t>Ref:French</a:t>
            </a:r>
            <a:r>
              <a:rPr lang="ja-JP" altLang="en-US" sz="1200" dirty="0"/>
              <a:t> </a:t>
            </a:r>
            <a:r>
              <a:rPr lang="en-US" altLang="ja-JP" sz="1200" dirty="0"/>
              <a:t>Open </a:t>
            </a:r>
            <a:r>
              <a:rPr lang="en-US" altLang="ja-JP" sz="1200" dirty="0" err="1"/>
              <a:t>ScienceMonitor</a:t>
            </a:r>
            <a:r>
              <a:rPr lang="en-US" altLang="ja-JP" sz="1200" dirty="0"/>
              <a:t>(https://frenchopensciencemonitor.esr.gouv.fr/research-data/general)</a:t>
            </a:r>
            <a:endParaRPr lang="ja-JP" altLang="en-US" sz="1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39F9668-3DB9-72A0-4D8A-30E63C1C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44" y="2495289"/>
            <a:ext cx="8450124" cy="35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4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24717-6CCF-E1CB-2D55-C758E0D42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A51DE183-AF75-9FC3-72AB-47B0EAC8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68" y="2199772"/>
            <a:ext cx="6113417" cy="4388228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D7D412-F040-E0B2-4A42-CB0FD3BD0E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2000" y="1260000"/>
            <a:ext cx="8349120" cy="5328000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DAS</a:t>
            </a:r>
            <a:r>
              <a:rPr kumimoji="1" lang="ja-JP" altLang="en-US" sz="2400" dirty="0"/>
              <a:t>の記載を行う出版物は年々増加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人文学でもデータ公開</a:t>
            </a:r>
            <a:r>
              <a:rPr kumimoji="1" lang="ja-JP" altLang="en-US" sz="2000" dirty="0"/>
              <a:t>が研究活動のスタンダードになりつつある</a:t>
            </a:r>
            <a:r>
              <a:rPr lang="ja-JP" altLang="en-US" sz="2000" dirty="0"/>
              <a:t>　</a:t>
            </a:r>
            <a:endParaRPr kumimoji="1" lang="en-US" altLang="ja-JP" sz="2000" dirty="0"/>
          </a:p>
          <a:p>
            <a:pPr lvl="1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E3141C6-20C7-430E-E49F-1C59FFAD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dirty="0"/>
              <a:t>人文学分野のエビデンスデータ公開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C45B9A-AFD8-E7FB-023A-1979ED3E9262}"/>
              </a:ext>
            </a:extLst>
          </p:cNvPr>
          <p:cNvSpPr txBox="1"/>
          <p:nvPr/>
        </p:nvSpPr>
        <p:spPr>
          <a:xfrm>
            <a:off x="3013166" y="6581001"/>
            <a:ext cx="62005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 err="1"/>
              <a:t>Ref:FrenchOpen</a:t>
            </a:r>
            <a:r>
              <a:rPr lang="en-US" altLang="ja-JP" sz="1200" dirty="0"/>
              <a:t> </a:t>
            </a:r>
            <a:r>
              <a:rPr lang="en-US" altLang="ja-JP" sz="1200" dirty="0" err="1"/>
              <a:t>ScienceMonitor</a:t>
            </a:r>
            <a:r>
              <a:rPr lang="en-US" altLang="ja-JP" sz="1200" dirty="0"/>
              <a:t>(https://frenchopensciencemonitor.esr.gouv.fr/)</a:t>
            </a:r>
            <a:endParaRPr lang="ja-JP" altLang="en-US" sz="1200" dirty="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583743DB-0846-20B5-396E-08F7D3FCB14E}"/>
              </a:ext>
            </a:extLst>
          </p:cNvPr>
          <p:cNvSpPr/>
          <p:nvPr/>
        </p:nvSpPr>
        <p:spPr>
          <a:xfrm>
            <a:off x="2365532" y="3988791"/>
            <a:ext cx="5916319" cy="3667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273A1B-4DE3-B800-F245-4381F81530C8}"/>
              </a:ext>
            </a:extLst>
          </p:cNvPr>
          <p:cNvSpPr txBox="1"/>
          <p:nvPr/>
        </p:nvSpPr>
        <p:spPr>
          <a:xfrm>
            <a:off x="7576457" y="4016134"/>
            <a:ext cx="80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22%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947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A0DF7A36-C16A-16DE-BB9A-FC41C27E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8" y="4750007"/>
            <a:ext cx="4211084" cy="16959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0040BE2-DF64-9331-8D8F-3F906508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35" y="1747945"/>
            <a:ext cx="3623372" cy="24618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3AE47FD-DABE-E569-5845-02A4BC9B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443975"/>
            <a:ext cx="8121453" cy="71982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Data Availability Statement</a:t>
            </a:r>
            <a:r>
              <a:rPr kumimoji="1" lang="ja-JP" altLang="en-US" dirty="0"/>
              <a:t>（</a:t>
            </a:r>
            <a:r>
              <a:rPr kumimoji="1" lang="en-US" altLang="ja-JP" dirty="0"/>
              <a:t>DAS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64563F-383B-01DA-9210-D1946CE5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935" y="1163795"/>
            <a:ext cx="8298735" cy="5328000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Humanities and Social Sciences Communications</a:t>
            </a:r>
            <a:r>
              <a:rPr kumimoji="1" lang="ja-JP" altLang="en-US" sz="1800" dirty="0"/>
              <a:t>（</a:t>
            </a:r>
            <a:r>
              <a:rPr kumimoji="1" lang="en-US" altLang="ja-JP" sz="1800" dirty="0"/>
              <a:t>Nature Portfolio</a:t>
            </a:r>
            <a:r>
              <a:rPr kumimoji="1" lang="ja-JP" altLang="en-US" sz="1800" dirty="0"/>
              <a:t>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C86597-D485-1307-61F8-5410B2510E25}"/>
              </a:ext>
            </a:extLst>
          </p:cNvPr>
          <p:cNvSpPr txBox="1"/>
          <p:nvPr/>
        </p:nvSpPr>
        <p:spPr>
          <a:xfrm>
            <a:off x="292848" y="6563908"/>
            <a:ext cx="4584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/>
              <a:t>https://www.nature.com/articles/s41599-025-05541-0</a:t>
            </a:r>
            <a:endParaRPr lang="ja-JP" altLang="en-US" sz="1200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133CB6B-EAE9-4EAB-B4FB-80AE7E6FB1D2}"/>
              </a:ext>
            </a:extLst>
          </p:cNvPr>
          <p:cNvSpPr/>
          <p:nvPr/>
        </p:nvSpPr>
        <p:spPr>
          <a:xfrm>
            <a:off x="2481900" y="5111177"/>
            <a:ext cx="1471082" cy="19158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4413DBA-BB77-D80B-51A4-45B852343912}"/>
              </a:ext>
            </a:extLst>
          </p:cNvPr>
          <p:cNvSpPr/>
          <p:nvPr/>
        </p:nvSpPr>
        <p:spPr>
          <a:xfrm>
            <a:off x="919845" y="5459778"/>
            <a:ext cx="2148208" cy="19158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コネクタ: カギ線 7">
            <a:extLst>
              <a:ext uri="{FF2B5EF4-FFF2-40B4-BE49-F238E27FC236}">
                <a16:creationId xmlns:a16="http://schemas.microsoft.com/office/drawing/2014/main" id="{24BBFBBF-0289-9635-F41F-5DC4AB176C00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3384186" y="4187456"/>
            <a:ext cx="73673" cy="2854149"/>
          </a:xfrm>
          <a:prstGeom prst="bentConnector4">
            <a:avLst>
              <a:gd name="adj1" fmla="val -310290"/>
              <a:gd name="adj2" fmla="val 6881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コネクタ: カギ線 13">
            <a:extLst>
              <a:ext uri="{FF2B5EF4-FFF2-40B4-BE49-F238E27FC236}">
                <a16:creationId xmlns:a16="http://schemas.microsoft.com/office/drawing/2014/main" id="{B6F7702B-2022-D489-8812-85A0ED39800B}"/>
              </a:ext>
            </a:extLst>
          </p:cNvPr>
          <p:cNvCxnSpPr>
            <a:cxnSpLocks/>
            <a:stCxn id="4" idx="0"/>
            <a:endCxn id="29" idx="1"/>
          </p:cNvCxnSpPr>
          <p:nvPr/>
        </p:nvCxnSpPr>
        <p:spPr>
          <a:xfrm rot="5400000" flipH="1" flipV="1">
            <a:off x="2956785" y="3219865"/>
            <a:ext cx="2151968" cy="163065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図 28">
            <a:extLst>
              <a:ext uri="{FF2B5EF4-FFF2-40B4-BE49-F238E27FC236}">
                <a16:creationId xmlns:a16="http://schemas.microsoft.com/office/drawing/2014/main" id="{BDBD28AB-A77F-E043-1BA5-B0E4A717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097" y="1801280"/>
            <a:ext cx="3904528" cy="2315857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21964BD1-BA06-B7E4-9209-AF906DF47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097" y="4575382"/>
            <a:ext cx="3640506" cy="20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92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E3CA78-2E51-FFC5-E8F9-E72A8D62169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2400" dirty="0"/>
              <a:t>EU</a:t>
            </a:r>
            <a:r>
              <a:rPr lang="ja-JP" altLang="en-US" sz="2400" dirty="0"/>
              <a:t>の</a:t>
            </a:r>
            <a:r>
              <a:rPr lang="en-US" altLang="ja-JP" sz="2400" dirty="0"/>
              <a:t>Plan S</a:t>
            </a:r>
            <a:r>
              <a:rPr lang="ja-JP" altLang="en-US" sz="2400" dirty="0"/>
              <a:t>原則発表を皮切りに、研究成果の公開が加速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b="1" dirty="0"/>
          </a:p>
          <a:p>
            <a:pPr marL="0" indent="0">
              <a:buNone/>
            </a:pPr>
            <a:endParaRPr lang="en-US" altLang="ja-JP" sz="2400" b="1" dirty="0"/>
          </a:p>
          <a:p>
            <a:r>
              <a:rPr lang="en-US" altLang="ja-JP" sz="2000" dirty="0"/>
              <a:t>2018</a:t>
            </a:r>
            <a:r>
              <a:rPr lang="ja-JP" altLang="en-US" sz="2000" dirty="0"/>
              <a:t>年</a:t>
            </a:r>
            <a:r>
              <a:rPr lang="en-US" altLang="ja-JP" sz="2000" dirty="0"/>
              <a:t>9</a:t>
            </a:r>
            <a:r>
              <a:rPr lang="ja-JP" altLang="en-US" sz="2000" dirty="0"/>
              <a:t>月：</a:t>
            </a:r>
            <a:r>
              <a:rPr lang="en-US" altLang="ja-JP" sz="2000" dirty="0"/>
              <a:t>Plan S</a:t>
            </a:r>
            <a:r>
              <a:rPr lang="ja-JP" altLang="en-US" sz="2000" dirty="0"/>
              <a:t>原則の発表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　　</a:t>
            </a:r>
            <a:r>
              <a:rPr lang="en-US" altLang="ja-JP" sz="2000" dirty="0"/>
              <a:t>Plan S</a:t>
            </a:r>
            <a:r>
              <a:rPr lang="ja-JP" altLang="en-US" sz="2000" dirty="0"/>
              <a:t>：</a:t>
            </a:r>
            <a:r>
              <a:rPr lang="en-US" altLang="ja-JP" sz="2000" dirty="0"/>
              <a:t>2021</a:t>
            </a:r>
            <a:r>
              <a:rPr lang="ja-JP" altLang="en-US" sz="2000" dirty="0"/>
              <a:t>年以降、公的助成を受けた学術論文は、出版後すぐに公開を義務づけ、ライセンスは</a:t>
            </a:r>
            <a:r>
              <a:rPr lang="en-US" altLang="ja-JP" sz="2000" dirty="0"/>
              <a:t>CC</a:t>
            </a:r>
            <a:r>
              <a:rPr lang="ja-JP" altLang="en-US" sz="2000" dirty="0"/>
              <a:t> </a:t>
            </a:r>
            <a:r>
              <a:rPr lang="en-US" altLang="ja-JP" sz="2000" dirty="0"/>
              <a:t>BY</a:t>
            </a:r>
            <a:r>
              <a:rPr lang="ja-JP" altLang="en-US" sz="2000" dirty="0"/>
              <a:t>とすること　　　　　　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　　→英仏等の</a:t>
            </a:r>
            <a:r>
              <a:rPr lang="en-US" altLang="ja-JP" sz="2000" dirty="0"/>
              <a:t>11</a:t>
            </a:r>
            <a:r>
              <a:rPr lang="ja-JP" altLang="en-US" sz="2000" dirty="0"/>
              <a:t>カ国の研究助成機関の公的助成をうけた研究が対象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400" b="1" dirty="0"/>
          </a:p>
          <a:p>
            <a:pPr marL="0" indent="0">
              <a:buNone/>
            </a:pPr>
            <a:endParaRPr lang="en-US" altLang="ja-JP" sz="1100" b="1" dirty="0"/>
          </a:p>
          <a:p>
            <a:pPr marL="0" indent="0">
              <a:buNone/>
            </a:pPr>
            <a:endParaRPr lang="en-US" altLang="ja-JP" sz="2400" b="1" dirty="0"/>
          </a:p>
          <a:p>
            <a:r>
              <a:rPr lang="en-US" altLang="ja-JP" sz="2000" dirty="0"/>
              <a:t>2022</a:t>
            </a:r>
            <a:r>
              <a:rPr lang="ja-JP" altLang="en-US" sz="2000" dirty="0"/>
              <a:t>年</a:t>
            </a:r>
            <a:r>
              <a:rPr lang="en-US" altLang="ja-JP" sz="2000" dirty="0"/>
              <a:t>8</a:t>
            </a:r>
            <a:r>
              <a:rPr lang="ja-JP" altLang="en-US" sz="2000" dirty="0"/>
              <a:t>月：</a:t>
            </a:r>
            <a:r>
              <a:rPr lang="en-US" altLang="ja-JP" sz="2000" dirty="0"/>
              <a:t>OSTP</a:t>
            </a:r>
            <a:r>
              <a:rPr lang="ja-JP" altLang="en-US" sz="2000" dirty="0"/>
              <a:t>が</a:t>
            </a:r>
            <a:r>
              <a:rPr lang="en-US" altLang="ja-JP" sz="2000" dirty="0"/>
              <a:t>2025</a:t>
            </a:r>
            <a:r>
              <a:rPr lang="ja-JP" altLang="en-US" sz="2000" dirty="0"/>
              <a:t>年度から即時</a:t>
            </a:r>
            <a:r>
              <a:rPr lang="en-US" altLang="ja-JP" sz="2000" dirty="0"/>
              <a:t>OA</a:t>
            </a:r>
            <a:r>
              <a:rPr lang="ja-JP" altLang="en-US" sz="2000" dirty="0"/>
              <a:t>義務の方針を打ち出す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　即時</a:t>
            </a:r>
            <a:r>
              <a:rPr lang="en-US" altLang="ja-JP" sz="2000" dirty="0"/>
              <a:t>OA</a:t>
            </a:r>
            <a:r>
              <a:rPr lang="ja-JP" altLang="en-US" sz="2000" dirty="0"/>
              <a:t>：論文出版後、エンバーゴ期間なしに公開すること</a:t>
            </a:r>
          </a:p>
          <a:p>
            <a:pPr marL="0" indent="0">
              <a:buNone/>
            </a:pPr>
            <a:r>
              <a:rPr lang="ja-JP" altLang="en-US" sz="2000" dirty="0"/>
              <a:t>　・対象は、査読付き学術論文とその</a:t>
            </a:r>
            <a:r>
              <a:rPr lang="ja-JP" altLang="en-US" sz="2000" u="sng" dirty="0"/>
              <a:t>根拠データ</a:t>
            </a:r>
            <a:endParaRPr lang="en-US" altLang="ja-JP" sz="2000" u="sng" dirty="0"/>
          </a:p>
          <a:p>
            <a:pPr marL="0" indent="0">
              <a:buNone/>
            </a:pPr>
            <a:endParaRPr lang="en-US" altLang="ja-JP" sz="2400" b="1" dirty="0"/>
          </a:p>
          <a:p>
            <a:pPr marL="0" indent="0">
              <a:buNone/>
            </a:pPr>
            <a:endParaRPr lang="en-US" altLang="ja-JP" sz="2400" b="1" dirty="0"/>
          </a:p>
          <a:p>
            <a:r>
              <a:rPr lang="en-US" altLang="ja-JP" sz="2000" dirty="0"/>
              <a:t>2024</a:t>
            </a:r>
            <a:r>
              <a:rPr lang="ja-JP" altLang="en-US" sz="2000" dirty="0"/>
              <a:t>年</a:t>
            </a:r>
            <a:r>
              <a:rPr lang="en-US" altLang="ja-JP" sz="2000" dirty="0"/>
              <a:t>2</a:t>
            </a:r>
            <a:r>
              <a:rPr lang="ja-JP" altLang="en-US" sz="2000" dirty="0"/>
              <a:t>月：内閣府が即時</a:t>
            </a:r>
            <a:r>
              <a:rPr lang="en-US" altLang="ja-JP" sz="2000" dirty="0"/>
              <a:t>OA</a:t>
            </a:r>
            <a:r>
              <a:rPr lang="ja-JP" altLang="en-US" sz="2000" dirty="0"/>
              <a:t>の基本方針を発表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　・</a:t>
            </a:r>
            <a:r>
              <a:rPr lang="en-US" altLang="ja-JP" sz="2000" dirty="0"/>
              <a:t>2025</a:t>
            </a:r>
            <a:r>
              <a:rPr lang="ja-JP" altLang="en-US" sz="2000" dirty="0"/>
              <a:t>年度から公募を行う助成をうけた研究成果のうち、査読付き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　　論文とその根拠データは即時オープンアクセスを義務付ける</a:t>
            </a:r>
            <a:endParaRPr lang="en-US" altLang="ja-JP" sz="20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85F319B-D66B-AB80-FD49-1524E7BE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sz="3600" dirty="0"/>
              <a:t>公的助成を受けた研究成果の即時公開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AD0CB5E-CB44-CDB6-0F97-DFCA7188392C}"/>
              </a:ext>
            </a:extLst>
          </p:cNvPr>
          <p:cNvSpPr/>
          <p:nvPr/>
        </p:nvSpPr>
        <p:spPr>
          <a:xfrm>
            <a:off x="612000" y="1996024"/>
            <a:ext cx="7990579" cy="13962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4C8F71-973E-C78C-1729-24CC2E44E09A}"/>
              </a:ext>
            </a:extLst>
          </p:cNvPr>
          <p:cNvSpPr/>
          <p:nvPr/>
        </p:nvSpPr>
        <p:spPr>
          <a:xfrm>
            <a:off x="563873" y="3693907"/>
            <a:ext cx="8038706" cy="11172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92461D6-4230-8667-2554-FAC1CABAEA5B}"/>
              </a:ext>
            </a:extLst>
          </p:cNvPr>
          <p:cNvSpPr/>
          <p:nvPr/>
        </p:nvSpPr>
        <p:spPr>
          <a:xfrm>
            <a:off x="563873" y="5085063"/>
            <a:ext cx="8038706" cy="12347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1C64C3C-9F88-2952-30E7-3A1A0964C7C2}"/>
              </a:ext>
            </a:extLst>
          </p:cNvPr>
          <p:cNvSpPr txBox="1"/>
          <p:nvPr/>
        </p:nvSpPr>
        <p:spPr>
          <a:xfrm>
            <a:off x="757083" y="1769728"/>
            <a:ext cx="106631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　</a:t>
            </a:r>
            <a:r>
              <a:rPr kumimoji="1" lang="en-US" altLang="ja-JP" sz="2000" b="1" dirty="0"/>
              <a:t>EU</a:t>
            </a:r>
            <a:r>
              <a:rPr kumimoji="1" lang="ja-JP" altLang="en-US" sz="2000" b="1" dirty="0"/>
              <a:t>　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A04950F-E875-9E0F-B402-3B3870453E8A}"/>
              </a:ext>
            </a:extLst>
          </p:cNvPr>
          <p:cNvSpPr txBox="1"/>
          <p:nvPr/>
        </p:nvSpPr>
        <p:spPr>
          <a:xfrm>
            <a:off x="757700" y="3493852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アメリカ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83FC1C7-575D-087B-7D2B-9FF7EA151E16}"/>
              </a:ext>
            </a:extLst>
          </p:cNvPr>
          <p:cNvSpPr txBox="1"/>
          <p:nvPr/>
        </p:nvSpPr>
        <p:spPr>
          <a:xfrm>
            <a:off x="684948" y="4885008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　日本　</a:t>
            </a:r>
          </a:p>
        </p:txBody>
      </p:sp>
    </p:spTree>
    <p:extLst>
      <p:ext uri="{BB962C8B-B14F-4D97-AF65-F5344CB8AC3E}">
        <p14:creationId xmlns:p14="http://schemas.microsoft.com/office/powerpoint/2010/main" val="358053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F299EF55-CC32-0B72-C5A9-7B87D664832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メタデータの標準化：</a:t>
            </a:r>
            <a:endParaRPr lang="en-US" altLang="ja-JP" dirty="0"/>
          </a:p>
          <a:p>
            <a:pPr lvl="1"/>
            <a:r>
              <a:rPr lang="ja-JP" altLang="en-US" dirty="0"/>
              <a:t>多様な人文学データの相互運用性と再利用性を確保するため、データの文脈を記述する標準規格を策定</a:t>
            </a:r>
            <a:endParaRPr lang="en-US" altLang="ja-JP" dirty="0"/>
          </a:p>
          <a:p>
            <a:pPr lvl="2"/>
            <a:r>
              <a:rPr lang="en-US" altLang="ja-JP" dirty="0"/>
              <a:t>TEI</a:t>
            </a:r>
            <a:r>
              <a:rPr lang="ja-JP" altLang="en-US" dirty="0"/>
              <a:t>、</a:t>
            </a:r>
            <a:r>
              <a:rPr lang="en-US" altLang="ja-JP" dirty="0"/>
              <a:t>IIIF</a:t>
            </a:r>
            <a:r>
              <a:rPr lang="ja-JP" altLang="en-US" dirty="0"/>
              <a:t>、</a:t>
            </a:r>
            <a:r>
              <a:rPr lang="en-US" altLang="ja-JP" dirty="0"/>
              <a:t>CIDOC-CRM</a:t>
            </a:r>
            <a:r>
              <a:rPr lang="ja-JP" altLang="en-US" dirty="0"/>
              <a:t>、</a:t>
            </a:r>
            <a:r>
              <a:rPr lang="en-US" altLang="ja-JP" dirty="0"/>
              <a:t>schema.org</a:t>
            </a:r>
          </a:p>
          <a:p>
            <a:pPr lvl="2"/>
            <a:endParaRPr lang="en-US" altLang="ja-JP" dirty="0"/>
          </a:p>
          <a:p>
            <a:r>
              <a:rPr lang="ja-JP" altLang="en-US" dirty="0"/>
              <a:t>公開、長期保存のためのリポジトリ：</a:t>
            </a:r>
            <a:endParaRPr lang="en-US" altLang="ja-JP" dirty="0"/>
          </a:p>
          <a:p>
            <a:pPr lvl="1"/>
            <a:r>
              <a:rPr lang="ja-JP" altLang="en-US" dirty="0"/>
              <a:t>電子化した文化資源を公開、保存するためのリポジトリを運営</a:t>
            </a:r>
            <a:endParaRPr lang="en-US" altLang="ja-JP" dirty="0"/>
          </a:p>
          <a:p>
            <a:pPr lvl="1"/>
            <a:r>
              <a:rPr lang="ja-JP" altLang="en-US" dirty="0"/>
              <a:t>メタデータを用いた</a:t>
            </a:r>
            <a:r>
              <a:rPr lang="en-US" altLang="ja-JP" dirty="0"/>
              <a:t>API</a:t>
            </a:r>
            <a:r>
              <a:rPr lang="ja-JP" altLang="en-US" dirty="0"/>
              <a:t>による相互運用を実現</a:t>
            </a:r>
            <a:endParaRPr lang="en-US" altLang="ja-JP" dirty="0"/>
          </a:p>
          <a:p>
            <a:pPr lvl="2"/>
            <a:r>
              <a:rPr lang="en-US" altLang="ja-JP" dirty="0"/>
              <a:t>Europeana</a:t>
            </a:r>
            <a:r>
              <a:rPr lang="ja-JP" altLang="en-US" dirty="0"/>
              <a:t>：　</a:t>
            </a:r>
            <a:r>
              <a:rPr lang="en-US" altLang="ja-JP" dirty="0"/>
              <a:t>		</a:t>
            </a:r>
            <a:r>
              <a:rPr lang="ja-JP" altLang="en-US" dirty="0"/>
              <a:t>欧州各国の文化遺産データ</a:t>
            </a:r>
            <a:endParaRPr lang="en-US" altLang="ja-JP" dirty="0"/>
          </a:p>
          <a:p>
            <a:pPr lvl="2"/>
            <a:r>
              <a:rPr lang="en-US" altLang="ja-JP" dirty="0"/>
              <a:t>Open Context:		</a:t>
            </a:r>
            <a:r>
              <a:rPr lang="ja-JP" altLang="en-US" dirty="0"/>
              <a:t>考古学・文化財データ</a:t>
            </a:r>
            <a:endParaRPr lang="en-US" altLang="ja-JP" dirty="0"/>
          </a:p>
          <a:p>
            <a:pPr lvl="2"/>
            <a:r>
              <a:rPr lang="en-US" altLang="ja-JP" dirty="0"/>
              <a:t>Digital Public Library of America (DPLA):</a:t>
            </a:r>
          </a:p>
          <a:p>
            <a:pPr marL="719138" lvl="2" indent="0">
              <a:buNone/>
            </a:pPr>
            <a:r>
              <a:rPr lang="en-US" altLang="ja-JP" dirty="0"/>
              <a:t>			</a:t>
            </a:r>
            <a:r>
              <a:rPr lang="ja-JP" altLang="en-US" dirty="0"/>
              <a:t>米国の図書館・博物館・公文書館データ</a:t>
            </a:r>
            <a:endParaRPr lang="en-US" altLang="ja-JP" dirty="0"/>
          </a:p>
          <a:p>
            <a:r>
              <a:rPr lang="ja-JP" altLang="en-US" dirty="0"/>
              <a:t>課題：</a:t>
            </a:r>
            <a:endParaRPr lang="en-US" altLang="ja-JP" dirty="0"/>
          </a:p>
          <a:p>
            <a:pPr marL="360363" lvl="1" indent="0">
              <a:buNone/>
            </a:pPr>
            <a:r>
              <a:rPr lang="ja-JP" altLang="en-US" dirty="0"/>
              <a:t>　著作権処理・多言語対応・持続可能な運営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0BE57C-7FCD-4876-4F7F-B1636EB8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欧米の人文学分野の研究インフラ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0046502"/>
      </p:ext>
    </p:extLst>
  </p:cSld>
  <p:clrMapOvr>
    <a:masterClrMapping/>
  </p:clrMapOvr>
</p:sld>
</file>

<file path=ppt/theme/theme1.xml><?xml version="1.0" encoding="utf-8"?>
<a:theme xmlns:a="http://schemas.openxmlformats.org/drawingml/2006/main" name="RCOS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OS2021" id="{D5A14C57-3660-45AC-85C4-498F4D3ECF35}" vid="{35378EFB-13D0-4E01-B8AA-42B6687C106B}"/>
    </a:ext>
  </a:extLst>
</a:theme>
</file>

<file path=ppt/theme/theme10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N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rtlCol="0" anchor="ctr"/>
      <a:lstStyle>
        <a:defPPr algn="ctr">
          <a:defRPr kumimoji="1"/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nakamura_2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GakuN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rtlCol="0" anchor="ctr"/>
      <a:lstStyle>
        <a:defPPr algn="ctr">
          <a:defRPr kumimoji="1"/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nakamura_20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kamura_200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kamura_200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UPK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duro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I" id="{4C24CDA6-A8BF-485A-953F-6D6167433CC2}" vid="{8DC4F8C0-3714-4068-A07C-905C575ED609}"/>
    </a:ext>
  </a:extLst>
</a:theme>
</file>

<file path=ppt/theme/theme6.xml><?xml version="1.0" encoding="utf-8"?>
<a:theme xmlns:a="http://schemas.openxmlformats.org/drawingml/2006/main" name="GakuNinClou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I" id="{4C24CDA6-A8BF-485A-953F-6D6167433CC2}" vid="{8DC4F8C0-3714-4068-A07C-905C575ED609}"/>
    </a:ext>
  </a:extLst>
</a:theme>
</file>

<file path=ppt/theme/theme7.xml><?xml version="1.0" encoding="utf-8"?>
<a:theme xmlns:a="http://schemas.openxmlformats.org/drawingml/2006/main" name="RC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I" id="{4C24CDA6-A8BF-485A-953F-6D6167433CC2}" vid="{8DC4F8C0-3714-4068-A07C-905C575ED609}"/>
    </a:ext>
  </a:extLst>
</a:theme>
</file>

<file path=ppt/theme/theme8.xml><?xml version="1.0" encoding="utf-8"?>
<a:theme xmlns:a="http://schemas.openxmlformats.org/drawingml/2006/main" name="1_RCOS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OS2021" id="{1B009CF5-BEB3-423F-8B82-7813C41BAC56}" vid="{0CD74501-B519-4B5D-BF70-DB71993ADD42}"/>
    </a:ext>
  </a:extLst>
</a:theme>
</file>

<file path=ppt/theme/theme9.xml><?xml version="1.0" encoding="utf-8"?>
<a:theme xmlns:a="http://schemas.openxmlformats.org/drawingml/2006/main" name="2_RCOS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OS2021" id="{1B009CF5-BEB3-423F-8B82-7813C41BAC56}" vid="{0CD74501-B519-4B5D-BF70-DB71993ADD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RCOS2021</Template>
  <TotalTime>29851</TotalTime>
  <Words>5443</Words>
  <Application>Microsoft Office PowerPoint</Application>
  <PresentationFormat>画面に合わせる (4:3)</PresentationFormat>
  <Paragraphs>428</Paragraphs>
  <Slides>29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9</vt:i4>
      </vt:variant>
      <vt:variant>
        <vt:lpstr>スライド タイトル</vt:lpstr>
      </vt:variant>
      <vt:variant>
        <vt:i4>29</vt:i4>
      </vt:variant>
    </vt:vector>
  </HeadingPairs>
  <TitlesOfParts>
    <vt:vector size="43" baseType="lpstr">
      <vt:lpstr>HGPｺﾞｼｯｸE</vt:lpstr>
      <vt:lpstr>メイリオ</vt:lpstr>
      <vt:lpstr>游ゴシック</vt:lpstr>
      <vt:lpstr>Arial</vt:lpstr>
      <vt:lpstr>Wingdings</vt:lpstr>
      <vt:lpstr>RCOS2021</vt:lpstr>
      <vt:lpstr>SINET</vt:lpstr>
      <vt:lpstr>GakuNin</vt:lpstr>
      <vt:lpstr>UPKI</vt:lpstr>
      <vt:lpstr>Eduroam</vt:lpstr>
      <vt:lpstr>GakuNinCloud</vt:lpstr>
      <vt:lpstr>RCOS</vt:lpstr>
      <vt:lpstr>1_RCOS2021</vt:lpstr>
      <vt:lpstr>2_RCOS2021</vt:lpstr>
      <vt:lpstr>Trends in Open Science in the Humanities</vt:lpstr>
      <vt:lpstr>報告の流れ</vt:lpstr>
      <vt:lpstr>オープンサイエンス（OS）とは</vt:lpstr>
      <vt:lpstr>研究データ公開環境の変化</vt:lpstr>
      <vt:lpstr>論文のエビデンスデータ公開に向けて</vt:lpstr>
      <vt:lpstr>人文学分野のエビデンスデータ公開</vt:lpstr>
      <vt:lpstr>Data Availability Statement（DAS）</vt:lpstr>
      <vt:lpstr>公的助成を受けた研究成果の即時公開</vt:lpstr>
      <vt:lpstr>欧米の人文学分野の研究インフラ</vt:lpstr>
      <vt:lpstr>日本の人文学社会科学データインフラ</vt:lpstr>
      <vt:lpstr>人文社会科学研究者にとって必要なインフラ</vt:lpstr>
      <vt:lpstr>データインフラ事業の成果</vt:lpstr>
      <vt:lpstr>どうやって研究データを公開するの？</vt:lpstr>
      <vt:lpstr>どうやって研究データを公開するの？</vt:lpstr>
      <vt:lpstr>データマネジメントプラン（DMP）</vt:lpstr>
      <vt:lpstr>研究データの公開の手順</vt:lpstr>
      <vt:lpstr>公的助成機関が求めるメタデータ</vt:lpstr>
      <vt:lpstr>人文学分野のメタデータ</vt:lpstr>
      <vt:lpstr>TEI: テキストデータのための標準規格</vt:lpstr>
      <vt:lpstr>CIDOC-CRM: 文化遺産のための標準規格</vt:lpstr>
      <vt:lpstr>IIIF: 画像公開と相互運用のためのフレームワーク</vt:lpstr>
      <vt:lpstr>研究データの公開の手順</vt:lpstr>
      <vt:lpstr>研究後：研究データの公開判断</vt:lpstr>
      <vt:lpstr>公開先の選択</vt:lpstr>
      <vt:lpstr>ライセンスの指定</vt:lpstr>
      <vt:lpstr>人文学分野の研究データを公開するには？</vt:lpstr>
      <vt:lpstr>研究データ公開の展望</vt:lpstr>
      <vt:lpstr>まとめ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人社インフラストラクチャー事業　第４回戦略会議</dc:title>
  <dc:creator>朝岡 誠</dc:creator>
  <cp:lastModifiedBy>誠 朝岡</cp:lastModifiedBy>
  <cp:revision>476</cp:revision>
  <cp:lastPrinted>2019-12-09T06:24:40Z</cp:lastPrinted>
  <dcterms:created xsi:type="dcterms:W3CDTF">2019-11-14T07:11:11Z</dcterms:created>
  <dcterms:modified xsi:type="dcterms:W3CDTF">2025-08-19T12:49:24Z</dcterms:modified>
</cp:coreProperties>
</file>